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256" r:id="rId2"/>
    <p:sldId id="290" r:id="rId3"/>
    <p:sldId id="257" r:id="rId4"/>
    <p:sldId id="258" r:id="rId5"/>
    <p:sldId id="261" r:id="rId6"/>
    <p:sldId id="262" r:id="rId7"/>
    <p:sldId id="263" r:id="rId8"/>
    <p:sldId id="265" r:id="rId9"/>
    <p:sldId id="264" r:id="rId10"/>
    <p:sldId id="276" r:id="rId11"/>
    <p:sldId id="266" r:id="rId12"/>
    <p:sldId id="273" r:id="rId13"/>
    <p:sldId id="267" r:id="rId14"/>
    <p:sldId id="277" r:id="rId15"/>
    <p:sldId id="268" r:id="rId16"/>
    <p:sldId id="274" r:id="rId17"/>
    <p:sldId id="269" r:id="rId18"/>
    <p:sldId id="275" r:id="rId19"/>
    <p:sldId id="278" r:id="rId20"/>
    <p:sldId id="279" r:id="rId21"/>
    <p:sldId id="280" r:id="rId22"/>
    <p:sldId id="286" r:id="rId23"/>
    <p:sldId id="282" r:id="rId24"/>
    <p:sldId id="283" r:id="rId25"/>
    <p:sldId id="284" r:id="rId26"/>
    <p:sldId id="285" r:id="rId27"/>
    <p:sldId id="281" r:id="rId28"/>
    <p:sldId id="28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440C"/>
    <a:srgbClr val="00819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3711" autoAdjust="0"/>
  </p:normalViewPr>
  <p:slideViewPr>
    <p:cSldViewPr snapToGrid="0">
      <p:cViewPr varScale="1">
        <p:scale>
          <a:sx n="54" d="100"/>
          <a:sy n="54" d="100"/>
        </p:scale>
        <p:origin x="112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62BC2DA-DD21-4E64-82F7-710A9282F8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A0C302C0-35D6-46FE-80AE-F9339B0E996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54BCDB-AE64-4F83-8779-BDFC29495F9E}" type="datetimeFigureOut">
              <a:rPr lang="fr-FR" smtClean="0"/>
              <a:t>25/11/2020</a:t>
            </a:fld>
            <a:endParaRPr lang="fr-FR"/>
          </a:p>
        </p:txBody>
      </p:sp>
      <p:sp>
        <p:nvSpPr>
          <p:cNvPr id="4" name="Espace réservé du pied de page 3">
            <a:extLst>
              <a:ext uri="{FF2B5EF4-FFF2-40B4-BE49-F238E27FC236}">
                <a16:creationId xmlns:a16="http://schemas.microsoft.com/office/drawing/2014/main" id="{ABB54286-B22B-4EF9-A378-96C7939BC4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r-FR"/>
              <a:t>RL-20/04/20</a:t>
            </a:r>
          </a:p>
        </p:txBody>
      </p:sp>
      <p:sp>
        <p:nvSpPr>
          <p:cNvPr id="5" name="Espace réservé du numéro de diapositive 4">
            <a:extLst>
              <a:ext uri="{FF2B5EF4-FFF2-40B4-BE49-F238E27FC236}">
                <a16:creationId xmlns:a16="http://schemas.microsoft.com/office/drawing/2014/main" id="{C028CDCF-7C88-4985-A22B-539942C89D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AE093-F095-4021-AEE7-6D1094CBCD95}" type="slidenum">
              <a:rPr lang="fr-FR" smtClean="0"/>
              <a:t>‹N°›</a:t>
            </a:fld>
            <a:endParaRPr lang="fr-FR"/>
          </a:p>
        </p:txBody>
      </p:sp>
    </p:spTree>
    <p:extLst>
      <p:ext uri="{BB962C8B-B14F-4D97-AF65-F5344CB8AC3E}">
        <p14:creationId xmlns:p14="http://schemas.microsoft.com/office/powerpoint/2010/main" val="1492364838"/>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2DF10-D4CD-43B7-8B4E-941F95E5A167}" type="datetimeFigureOut">
              <a:rPr lang="fr-FR" smtClean="0"/>
              <a:t>25/11/2020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fr-FR"/>
              <a:t>RL-20/04/20</a:t>
            </a: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75A9EF-12A3-444D-8145-ADBACD6728AA}" type="slidenum">
              <a:rPr lang="fr-FR" smtClean="0"/>
              <a:t>‹N°›</a:t>
            </a:fld>
            <a:endParaRPr lang="fr-FR"/>
          </a:p>
        </p:txBody>
      </p:sp>
    </p:spTree>
    <p:extLst>
      <p:ext uri="{BB962C8B-B14F-4D97-AF65-F5344CB8AC3E}">
        <p14:creationId xmlns:p14="http://schemas.microsoft.com/office/powerpoint/2010/main" val="4263766874"/>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Toutes proportions gardées (faible nombre de déclarations annuelles), les tendances entre nombre de fédérés et nombre de déclaration d’accidents sont en correspondance, avec une forte diminution de la tendance de déclarations d’accidents chez les hommes.</a:t>
            </a:r>
          </a:p>
        </p:txBody>
      </p:sp>
      <p:sp>
        <p:nvSpPr>
          <p:cNvPr id="4" name="Espace réservé du pied de page 3"/>
          <p:cNvSpPr>
            <a:spLocks noGrp="1"/>
          </p:cNvSpPr>
          <p:nvPr>
            <p:ph type="ftr" sz="quarter" idx="4"/>
          </p:nvPr>
        </p:nvSpPr>
        <p:spPr/>
        <p:txBody>
          <a:bodyPr/>
          <a:lstStyle/>
          <a:p>
            <a:r>
              <a:rPr lang="fr-FR"/>
              <a:t>RL-20/04/20</a:t>
            </a:r>
          </a:p>
        </p:txBody>
      </p:sp>
    </p:spTree>
    <p:extLst>
      <p:ext uri="{BB962C8B-B14F-4D97-AF65-F5344CB8AC3E}">
        <p14:creationId xmlns:p14="http://schemas.microsoft.com/office/powerpoint/2010/main" val="3186992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RL-20/04/20</a:t>
            </a:r>
          </a:p>
        </p:txBody>
      </p:sp>
    </p:spTree>
    <p:extLst>
      <p:ext uri="{BB962C8B-B14F-4D97-AF65-F5344CB8AC3E}">
        <p14:creationId xmlns:p14="http://schemas.microsoft.com/office/powerpoint/2010/main" val="283197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0" i="0" u="none" strike="noStrike" baseline="0" dirty="0">
                <a:solidFill>
                  <a:srgbClr val="000000"/>
                </a:solidFill>
                <a:latin typeface="Calibri" panose="020F0502020204030204" pitchFamily="34" charset="0"/>
              </a:rPr>
              <a:t>Il est 29 fois mentionné (soit 36%) que la chute de pierres a été causée par un tiers, essentiellement dans des puits. </a:t>
            </a:r>
          </a:p>
          <a:p>
            <a:endParaRPr lang="fr-FR" sz="1800" b="0" i="0" u="none" strike="noStrike" baseline="0" dirty="0">
              <a:solidFill>
                <a:srgbClr val="000000"/>
              </a:solidFill>
              <a:latin typeface="Calibri" panose="020F0502020204030204" pitchFamily="34" charset="0"/>
            </a:endParaRPr>
          </a:p>
          <a:p>
            <a:r>
              <a:rPr lang="fr-FR" sz="1800" b="0" i="0" u="none" strike="noStrike" baseline="0" dirty="0">
                <a:solidFill>
                  <a:srgbClr val="000000"/>
                </a:solidFill>
                <a:latin typeface="Calibri" panose="020F0502020204030204" pitchFamily="34" charset="0"/>
              </a:rPr>
              <a:t>On observe qu’il est mentionné une plus grande fréquence de chute de pierres en verticale à la montée qu’à la descente. </a:t>
            </a:r>
          </a:p>
          <a:p>
            <a:endParaRPr lang="fr-FR" dirty="0"/>
          </a:p>
        </p:txBody>
      </p:sp>
      <p:sp>
        <p:nvSpPr>
          <p:cNvPr id="4" name="Espace réservé du pied de page 3"/>
          <p:cNvSpPr>
            <a:spLocks noGrp="1"/>
          </p:cNvSpPr>
          <p:nvPr>
            <p:ph type="ftr" sz="quarter" idx="4"/>
          </p:nvPr>
        </p:nvSpPr>
        <p:spPr/>
        <p:txBody>
          <a:bodyPr/>
          <a:lstStyle/>
          <a:p>
            <a:r>
              <a:rPr lang="fr-FR"/>
              <a:t>RL-20/04/20</a:t>
            </a:r>
          </a:p>
        </p:txBody>
      </p:sp>
    </p:spTree>
    <p:extLst>
      <p:ext uri="{BB962C8B-B14F-4D97-AF65-F5344CB8AC3E}">
        <p14:creationId xmlns:p14="http://schemas.microsoft.com/office/powerpoint/2010/main" val="2704177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sz="1800" b="0" i="0" u="none" strike="noStrike" baseline="0" dirty="0">
              <a:solidFill>
                <a:srgbClr val="000000"/>
              </a:solidFill>
              <a:latin typeface="Calibri" panose="020F0502020204030204" pitchFamily="34" charset="0"/>
            </a:endParaRPr>
          </a:p>
          <a:p>
            <a:r>
              <a:rPr lang="fr-FR" sz="1800" b="0" i="0" u="none" strike="noStrike" baseline="0" dirty="0">
                <a:solidFill>
                  <a:srgbClr val="000000"/>
                </a:solidFill>
                <a:latin typeface="Calibri" panose="020F0502020204030204" pitchFamily="34" charset="0"/>
              </a:rPr>
              <a:t>Dans 1/3 des cas, la chute est provoquée par la défaillance d’une prise, qui rompt (19 cas) ou qui glisse (10 cas</a:t>
            </a:r>
            <a:r>
              <a:rPr lang="fr-FR" sz="1800" b="0" i="0" u="none" strike="noStrike" baseline="0">
                <a:solidFill>
                  <a:srgbClr val="000000"/>
                </a:solidFill>
                <a:latin typeface="Calibri" panose="020F0502020204030204" pitchFamily="34" charset="0"/>
              </a:rPr>
              <a:t>). </a:t>
            </a:r>
          </a:p>
          <a:p>
            <a:endParaRPr lang="fr-FR"/>
          </a:p>
        </p:txBody>
      </p:sp>
      <p:sp>
        <p:nvSpPr>
          <p:cNvPr id="4" name="Espace réservé du pied de page 3"/>
          <p:cNvSpPr>
            <a:spLocks noGrp="1"/>
          </p:cNvSpPr>
          <p:nvPr>
            <p:ph type="ftr" sz="quarter" idx="4"/>
          </p:nvPr>
        </p:nvSpPr>
        <p:spPr/>
        <p:txBody>
          <a:bodyPr/>
          <a:lstStyle/>
          <a:p>
            <a:r>
              <a:rPr lang="fr-FR"/>
              <a:t>RL-20/04/20</a:t>
            </a:r>
          </a:p>
        </p:txBody>
      </p:sp>
    </p:spTree>
    <p:extLst>
      <p:ext uri="{BB962C8B-B14F-4D97-AF65-F5344CB8AC3E}">
        <p14:creationId xmlns:p14="http://schemas.microsoft.com/office/powerpoint/2010/main" val="2713748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Partage du retour d'expérience : La FFS n'a pour le moment pas d'outil centralisé de retour d'expérience.</a:t>
            </a:r>
          </a:p>
          <a:p>
            <a:r>
              <a:rPr lang="fr-FR" dirty="0"/>
              <a:t>Il existe un outil piloté par le SSF, qui permet de faire (en ligne sur le site internet du SSF) une déclaration d'auto-secours. Mais le formulaire ne demande pas expressément une analyse des causes de l'accident.</a:t>
            </a:r>
          </a:p>
          <a:p>
            <a:r>
              <a:rPr lang="fr-FR" dirty="0"/>
              <a:t>Vous l'avez vu, une analyse des déclarations à l'assurance est également faite (tous les 20 ans…), mais de même les causes profondes sont rarement identifiées.</a:t>
            </a:r>
          </a:p>
          <a:p>
            <a:endParaRPr lang="fr-FR" dirty="0"/>
          </a:p>
          <a:p>
            <a:r>
              <a:rPr lang="fr-FR" dirty="0"/>
              <a:t>La FFS a la volonté de travailler sur la création d'un tel outil de recueil et d’analyse des accidents et presqu’accidents. Une table ronde s'est tenue à ce sujet au Journées d'Etude 2019. Mais le chantier reste à ouvrir.</a:t>
            </a:r>
          </a:p>
          <a:p>
            <a:endParaRPr lang="fr-FR" dirty="0"/>
          </a:p>
          <a:p>
            <a:r>
              <a:rPr lang="fr-FR" dirty="0"/>
              <a:t>En attendant, les spéléos doivent être incités à partager leur expérience </a:t>
            </a:r>
            <a:r>
              <a:rPr lang="fr-FR"/>
              <a:t>autour d'eux a minima.</a:t>
            </a:r>
          </a:p>
          <a:p>
            <a:endParaRPr lang="fr-FR" dirty="0"/>
          </a:p>
          <a:p>
            <a:r>
              <a:rPr lang="fr-FR" dirty="0"/>
              <a:t>Le but n’est pas de juger mais de produire de la connaissance afin de faire évoluer la pratique en lien avec des modifications environnementales (changement climatique par ex), techniques et technologiques ou comportementales. Ce changement de culture doit conduire à rendre nos activité encore plus sûres.</a:t>
            </a:r>
          </a:p>
          <a:p>
            <a:endParaRPr lang="fr-FR" dirty="0"/>
          </a:p>
        </p:txBody>
      </p:sp>
      <p:sp>
        <p:nvSpPr>
          <p:cNvPr id="4" name="Espace réservé du pied de page 3"/>
          <p:cNvSpPr>
            <a:spLocks noGrp="1"/>
          </p:cNvSpPr>
          <p:nvPr>
            <p:ph type="ftr" sz="quarter" idx="4"/>
          </p:nvPr>
        </p:nvSpPr>
        <p:spPr/>
        <p:txBody>
          <a:bodyPr/>
          <a:lstStyle/>
          <a:p>
            <a:r>
              <a:rPr lang="fr-FR"/>
              <a:t>RL-20/04/20</a:t>
            </a:r>
          </a:p>
        </p:txBody>
      </p:sp>
    </p:spTree>
    <p:extLst>
      <p:ext uri="{BB962C8B-B14F-4D97-AF65-F5344CB8AC3E}">
        <p14:creationId xmlns:p14="http://schemas.microsoft.com/office/powerpoint/2010/main" val="1480128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405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231019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244879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650321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fr-FR"/>
              <a:t>Modifiez le style du titre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613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840725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93163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53452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932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fr-FR"/>
              <a:t>Modifiez le style du titre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977392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fr-FR"/>
              <a:t>Modifiez le style du titre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707500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06556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ffspeleo.fr/zaa69" TargetMode="External"/><Relationship Id="rId1" Type="http://schemas.openxmlformats.org/officeDocument/2006/relationships/slideLayout" Target="../slideLayouts/slideLayout2.xml"/><Relationship Id="rId4" Type="http://schemas.openxmlformats.org/officeDocument/2006/relationships/hyperlink" Target="https://ffspeleo.fr/zaa7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F25880-8370-4AF6-A7A8-50FB416DE576}"/>
              </a:ext>
            </a:extLst>
          </p:cNvPr>
          <p:cNvSpPr>
            <a:spLocks noGrp="1"/>
          </p:cNvSpPr>
          <p:nvPr>
            <p:ph type="ctrTitle"/>
          </p:nvPr>
        </p:nvSpPr>
        <p:spPr>
          <a:xfrm>
            <a:off x="706581" y="249527"/>
            <a:ext cx="10432473" cy="1092163"/>
          </a:xfrm>
        </p:spPr>
        <p:txBody>
          <a:bodyPr>
            <a:normAutofit fontScale="90000"/>
          </a:bodyPr>
          <a:lstStyle/>
          <a:p>
            <a:r>
              <a:rPr lang="fr-FR" sz="5400" dirty="0">
                <a:latin typeface="Segoe UI Semibold" panose="020B0702040204020203" pitchFamily="34" charset="0"/>
                <a:cs typeface="Segoe UI Semibold" panose="020B0702040204020203" pitchFamily="34" charset="0"/>
              </a:rPr>
              <a:t>Causes d’accidents en spéléo</a:t>
            </a:r>
          </a:p>
        </p:txBody>
      </p:sp>
      <p:sp>
        <p:nvSpPr>
          <p:cNvPr id="3" name="Sous-titre 2">
            <a:extLst>
              <a:ext uri="{FF2B5EF4-FFF2-40B4-BE49-F238E27FC236}">
                <a16:creationId xmlns:a16="http://schemas.microsoft.com/office/drawing/2014/main" id="{327A826A-B84E-44BC-9CCB-E67D3764F21E}"/>
              </a:ext>
            </a:extLst>
          </p:cNvPr>
          <p:cNvSpPr>
            <a:spLocks noGrp="1"/>
          </p:cNvSpPr>
          <p:nvPr>
            <p:ph type="subTitle" idx="1"/>
          </p:nvPr>
        </p:nvSpPr>
        <p:spPr>
          <a:xfrm>
            <a:off x="1712070" y="3950556"/>
            <a:ext cx="8767860" cy="1388165"/>
          </a:xfrm>
        </p:spPr>
        <p:txBody>
          <a:bodyPr>
            <a:noAutofit/>
          </a:bodyPr>
          <a:lstStyle/>
          <a:p>
            <a:pPr>
              <a:spcBef>
                <a:spcPts val="0"/>
              </a:spcBef>
            </a:pPr>
            <a:r>
              <a:rPr lang="fr-FR" sz="4800" dirty="0"/>
              <a:t>Connaître les risques, </a:t>
            </a:r>
          </a:p>
          <a:p>
            <a:pPr>
              <a:spcBef>
                <a:spcPts val="0"/>
              </a:spcBef>
            </a:pPr>
            <a:r>
              <a:rPr lang="fr-FR" sz="4800" dirty="0"/>
              <a:t>pour tenter de les maîtriser</a:t>
            </a:r>
          </a:p>
        </p:txBody>
      </p:sp>
      <p:sp>
        <p:nvSpPr>
          <p:cNvPr id="4" name="ZoneTexte 3">
            <a:extLst>
              <a:ext uri="{FF2B5EF4-FFF2-40B4-BE49-F238E27FC236}">
                <a16:creationId xmlns:a16="http://schemas.microsoft.com/office/drawing/2014/main" id="{CBF9D1FD-EC70-40BE-A47F-E516C6A8FAE3}"/>
              </a:ext>
            </a:extLst>
          </p:cNvPr>
          <p:cNvSpPr txBox="1"/>
          <p:nvPr/>
        </p:nvSpPr>
        <p:spPr>
          <a:xfrm>
            <a:off x="2557739" y="5444310"/>
            <a:ext cx="7080537" cy="830997"/>
          </a:xfrm>
          <a:prstGeom prst="rect">
            <a:avLst/>
          </a:prstGeom>
          <a:noFill/>
        </p:spPr>
        <p:txBody>
          <a:bodyPr wrap="square" rtlCol="0">
            <a:spAutoFit/>
          </a:bodyPr>
          <a:lstStyle/>
          <a:p>
            <a:pPr algn="ctr"/>
            <a:r>
              <a:rPr lang="fr-FR" sz="1600" dirty="0"/>
              <a:t>D’après « Les accidents en spéléologie, à partir des déclarations à l’assurance FFS de 2000 à 2018 » / P. JANNETEAU – R. LIMAGNE / mars 2019</a:t>
            </a:r>
          </a:p>
          <a:p>
            <a:pPr algn="ctr"/>
            <a:r>
              <a:rPr lang="fr-FR" sz="1600" dirty="0"/>
              <a:t>Diaporama 2020 avec l'aimable autorisation de R. LIMAGNE</a:t>
            </a:r>
          </a:p>
        </p:txBody>
      </p:sp>
      <p:pic>
        <p:nvPicPr>
          <p:cNvPr id="9" name="Image 8">
            <a:extLst>
              <a:ext uri="{FF2B5EF4-FFF2-40B4-BE49-F238E27FC236}">
                <a16:creationId xmlns:a16="http://schemas.microsoft.com/office/drawing/2014/main" id="{D46C5C1E-830F-4BBC-9930-9F815289CA3F}"/>
              </a:ext>
            </a:extLst>
          </p:cNvPr>
          <p:cNvPicPr>
            <a:picLocks noChangeAspect="1"/>
          </p:cNvPicPr>
          <p:nvPr/>
        </p:nvPicPr>
        <p:blipFill rotWithShape="1">
          <a:blip r:embed="rId2">
            <a:extLst>
              <a:ext uri="{28A0092B-C50C-407E-A947-70E740481C1C}">
                <a14:useLocalDpi xmlns:a14="http://schemas.microsoft.com/office/drawing/2010/main" val="0"/>
              </a:ext>
            </a:extLst>
          </a:blip>
          <a:srcRect l="8445" t="4363" r="6419" b="4696"/>
          <a:stretch/>
        </p:blipFill>
        <p:spPr>
          <a:xfrm>
            <a:off x="6824869" y="1760884"/>
            <a:ext cx="1506162" cy="1548000"/>
          </a:xfrm>
          <a:prstGeom prst="rect">
            <a:avLst/>
          </a:prstGeom>
        </p:spPr>
      </p:pic>
      <p:pic>
        <p:nvPicPr>
          <p:cNvPr id="11" name="Image 10">
            <a:extLst>
              <a:ext uri="{FF2B5EF4-FFF2-40B4-BE49-F238E27FC236}">
                <a16:creationId xmlns:a16="http://schemas.microsoft.com/office/drawing/2014/main" id="{31BA3421-8B2D-4B55-AB81-4845AE7CB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6509" y="1767170"/>
            <a:ext cx="1657975" cy="1438537"/>
          </a:xfrm>
          <a:prstGeom prst="rect">
            <a:avLst/>
          </a:prstGeom>
        </p:spPr>
      </p:pic>
      <p:sp>
        <p:nvSpPr>
          <p:cNvPr id="13" name="Espace réservé du pied de page 4">
            <a:extLst>
              <a:ext uri="{FF2B5EF4-FFF2-40B4-BE49-F238E27FC236}">
                <a16:creationId xmlns:a16="http://schemas.microsoft.com/office/drawing/2014/main" id="{CF644CF7-62F4-47D8-877E-78320DEBF854}"/>
              </a:ext>
            </a:extLst>
          </p:cNvPr>
          <p:cNvSpPr txBox="1">
            <a:spLocks/>
          </p:cNvSpPr>
          <p:nvPr/>
        </p:nvSpPr>
        <p:spPr>
          <a:xfrm>
            <a:off x="11212621" y="6593431"/>
            <a:ext cx="1045640" cy="249527"/>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800" dirty="0">
                <a:solidFill>
                  <a:schemeClr val="tx1"/>
                </a:solidFill>
              </a:rPr>
              <a:t>25/11/20</a:t>
            </a:r>
          </a:p>
        </p:txBody>
      </p:sp>
    </p:spTree>
    <p:extLst>
      <p:ext uri="{BB962C8B-B14F-4D97-AF65-F5344CB8AC3E}">
        <p14:creationId xmlns:p14="http://schemas.microsoft.com/office/powerpoint/2010/main" val="394094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42" presetClass="entr" presetSubtype="0" fill="hold" grpId="0" nodeType="afterEffect">
                                  <p:stCondLst>
                                    <p:cond delay="75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500"/>
                            </p:stCondLst>
                            <p:childTnLst>
                              <p:par>
                                <p:cTn id="17" presetID="22" presetClass="entr" presetSubtype="2" fill="hold" grpId="0" nodeType="afterEffect">
                                  <p:stCondLst>
                                    <p:cond delay="75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10;&#10;Description générée automatiquement">
            <a:extLst>
              <a:ext uri="{FF2B5EF4-FFF2-40B4-BE49-F238E27FC236}">
                <a16:creationId xmlns:a16="http://schemas.microsoft.com/office/drawing/2014/main" id="{DB824AF8-E783-4A12-AACA-F6E8B5808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2230" y="1033105"/>
            <a:ext cx="6347674" cy="4464242"/>
          </a:xfrm>
          <a:prstGeom prst="rect">
            <a:avLst/>
          </a:prstGeom>
        </p:spPr>
      </p:pic>
      <p:pic>
        <p:nvPicPr>
          <p:cNvPr id="2" name="Image 1">
            <a:extLst>
              <a:ext uri="{FF2B5EF4-FFF2-40B4-BE49-F238E27FC236}">
                <a16:creationId xmlns:a16="http://schemas.microsoft.com/office/drawing/2014/main" id="{A3E0DC25-58D9-415A-8C02-BCB3FA5EBB69}"/>
              </a:ext>
            </a:extLst>
          </p:cNvPr>
          <p:cNvPicPr>
            <a:picLocks noChangeAspect="1"/>
          </p:cNvPicPr>
          <p:nvPr/>
        </p:nvPicPr>
        <p:blipFill>
          <a:blip r:embed="rId3"/>
          <a:stretch>
            <a:fillRect/>
          </a:stretch>
        </p:blipFill>
        <p:spPr>
          <a:xfrm>
            <a:off x="647981" y="723899"/>
            <a:ext cx="4760157" cy="5410201"/>
          </a:xfrm>
          <a:prstGeom prst="rect">
            <a:avLst/>
          </a:prstGeom>
        </p:spPr>
      </p:pic>
    </p:spTree>
    <p:extLst>
      <p:ext uri="{BB962C8B-B14F-4D97-AF65-F5344CB8AC3E}">
        <p14:creationId xmlns:p14="http://schemas.microsoft.com/office/powerpoint/2010/main" val="122275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250"/>
                                  </p:stCondLst>
                                  <p:childTnLst>
                                    <p:set>
                                      <p:cBhvr>
                                        <p:cTn id="6"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F7FD80A8-49CA-4991-BF26-4AF216CEFEF1}"/>
              </a:ext>
            </a:extLst>
          </p:cNvPr>
          <p:cNvSpPr txBox="1"/>
          <p:nvPr/>
        </p:nvSpPr>
        <p:spPr>
          <a:xfrm>
            <a:off x="6915704" y="2971800"/>
            <a:ext cx="914400" cy="914400"/>
          </a:xfrm>
          <a:prstGeom prst="rect">
            <a:avLst/>
          </a:prstGeom>
          <a:noFill/>
        </p:spPr>
        <p:txBody>
          <a:bodyPr wrap="square" rtlCol="0">
            <a:spAutoFit/>
          </a:bodyPr>
          <a:lstStyle/>
          <a:p>
            <a:endParaRPr lang="fr-FR" dirty="0"/>
          </a:p>
        </p:txBody>
      </p:sp>
      <p:sp>
        <p:nvSpPr>
          <p:cNvPr id="10" name="ZoneTexte 9">
            <a:extLst>
              <a:ext uri="{FF2B5EF4-FFF2-40B4-BE49-F238E27FC236}">
                <a16:creationId xmlns:a16="http://schemas.microsoft.com/office/drawing/2014/main" id="{E629F028-577E-4766-82E3-6A96B511352F}"/>
              </a:ext>
            </a:extLst>
          </p:cNvPr>
          <p:cNvSpPr txBox="1"/>
          <p:nvPr/>
        </p:nvSpPr>
        <p:spPr>
          <a:xfrm>
            <a:off x="762000" y="522393"/>
            <a:ext cx="3810000" cy="1200329"/>
          </a:xfrm>
          <a:prstGeom prst="rect">
            <a:avLst/>
          </a:prstGeom>
          <a:noFill/>
        </p:spPr>
        <p:txBody>
          <a:bodyPr wrap="square" rtlCol="0">
            <a:spAutoFit/>
          </a:bodyPr>
          <a:lstStyle/>
          <a:p>
            <a:r>
              <a:rPr lang="fr-FR" sz="3600" b="1" dirty="0" err="1"/>
              <a:t>Number</a:t>
            </a:r>
            <a:r>
              <a:rPr lang="fr-FR" sz="3600" b="1" dirty="0"/>
              <a:t> </a:t>
            </a:r>
            <a:r>
              <a:rPr lang="fr-FR" sz="3600" b="1" dirty="0" err="1"/>
              <a:t>two</a:t>
            </a:r>
            <a:r>
              <a:rPr lang="fr-FR" sz="3600" b="1" dirty="0"/>
              <a:t> :</a:t>
            </a:r>
          </a:p>
          <a:p>
            <a:r>
              <a:rPr lang="fr-FR" sz="3600" b="1" i="1" dirty="0">
                <a:solidFill>
                  <a:srgbClr val="FF0000"/>
                </a:solidFill>
              </a:rPr>
              <a:t>« </a:t>
            </a:r>
            <a:r>
              <a:rPr lang="fr-FR" sz="3600" b="1" i="1" dirty="0" err="1">
                <a:solidFill>
                  <a:srgbClr val="FF0000"/>
                </a:solidFill>
              </a:rPr>
              <a:t>Pieeerre</a:t>
            </a:r>
            <a:r>
              <a:rPr lang="fr-FR" sz="3600" b="1" i="1" dirty="0">
                <a:solidFill>
                  <a:srgbClr val="FF0000"/>
                </a:solidFill>
              </a:rPr>
              <a:t> ! »</a:t>
            </a:r>
          </a:p>
        </p:txBody>
      </p:sp>
      <p:sp>
        <p:nvSpPr>
          <p:cNvPr id="14" name="ZoneTexte 13">
            <a:extLst>
              <a:ext uri="{FF2B5EF4-FFF2-40B4-BE49-F238E27FC236}">
                <a16:creationId xmlns:a16="http://schemas.microsoft.com/office/drawing/2014/main" id="{D89A44DE-60C1-4462-9F31-7B2F49D8A528}"/>
              </a:ext>
            </a:extLst>
          </p:cNvPr>
          <p:cNvSpPr txBox="1"/>
          <p:nvPr/>
        </p:nvSpPr>
        <p:spPr>
          <a:xfrm>
            <a:off x="512617" y="2053167"/>
            <a:ext cx="4763679" cy="1077218"/>
          </a:xfrm>
          <a:prstGeom prst="rect">
            <a:avLst/>
          </a:prstGeom>
          <a:noFill/>
        </p:spPr>
        <p:txBody>
          <a:bodyPr wrap="square" rtlCol="0">
            <a:spAutoFit/>
          </a:bodyPr>
          <a:lstStyle/>
          <a:p>
            <a:r>
              <a:rPr lang="fr-FR" sz="3200" dirty="0"/>
              <a:t>79 cas de </a:t>
            </a:r>
            <a:r>
              <a:rPr lang="fr-FR" sz="3200" b="1" dirty="0"/>
              <a:t>chutes de pierres </a:t>
            </a:r>
            <a:r>
              <a:rPr lang="fr-FR" sz="3200" dirty="0"/>
              <a:t>(16%)</a:t>
            </a:r>
          </a:p>
        </p:txBody>
      </p:sp>
      <p:sp>
        <p:nvSpPr>
          <p:cNvPr id="15" name="ZoneTexte 14">
            <a:extLst>
              <a:ext uri="{FF2B5EF4-FFF2-40B4-BE49-F238E27FC236}">
                <a16:creationId xmlns:a16="http://schemas.microsoft.com/office/drawing/2014/main" id="{A8D5EAF0-B8D1-4CF7-876D-453A5A02B676}"/>
              </a:ext>
            </a:extLst>
          </p:cNvPr>
          <p:cNvSpPr txBox="1"/>
          <p:nvPr/>
        </p:nvSpPr>
        <p:spPr>
          <a:xfrm>
            <a:off x="373580" y="5448052"/>
            <a:ext cx="5559628" cy="1077218"/>
          </a:xfrm>
          <a:prstGeom prst="rect">
            <a:avLst/>
          </a:prstGeom>
          <a:noFill/>
        </p:spPr>
        <p:txBody>
          <a:bodyPr wrap="square" rtlCol="0">
            <a:spAutoFit/>
          </a:bodyPr>
          <a:lstStyle/>
          <a:p>
            <a:r>
              <a:rPr lang="fr-FR" sz="3200" i="1" dirty="0"/>
              <a:t>On en est presque à la moitié des </a:t>
            </a:r>
            <a:r>
              <a:rPr lang="fr-FR" sz="3200" i="1" dirty="0" err="1"/>
              <a:t>des</a:t>
            </a:r>
            <a:r>
              <a:rPr lang="fr-FR" sz="3200" i="1" dirty="0"/>
              <a:t> causes d’accidents</a:t>
            </a:r>
          </a:p>
        </p:txBody>
      </p:sp>
      <p:pic>
        <p:nvPicPr>
          <p:cNvPr id="4" name="Image 3">
            <a:extLst>
              <a:ext uri="{FF2B5EF4-FFF2-40B4-BE49-F238E27FC236}">
                <a16:creationId xmlns:a16="http://schemas.microsoft.com/office/drawing/2014/main" id="{5C3A3AB9-85E8-436E-9C40-4F662D3F6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3788" y="522393"/>
            <a:ext cx="6713513" cy="5672432"/>
          </a:xfrm>
          <a:prstGeom prst="rect">
            <a:avLst/>
          </a:prstGeom>
        </p:spPr>
      </p:pic>
      <p:sp>
        <p:nvSpPr>
          <p:cNvPr id="7" name="ZoneTexte 6">
            <a:extLst>
              <a:ext uri="{FF2B5EF4-FFF2-40B4-BE49-F238E27FC236}">
                <a16:creationId xmlns:a16="http://schemas.microsoft.com/office/drawing/2014/main" id="{4753B42F-D238-449C-926A-899FFAF8B90E}"/>
              </a:ext>
            </a:extLst>
          </p:cNvPr>
          <p:cNvSpPr txBox="1"/>
          <p:nvPr/>
        </p:nvSpPr>
        <p:spPr>
          <a:xfrm>
            <a:off x="762000" y="3616036"/>
            <a:ext cx="4401788" cy="523220"/>
          </a:xfrm>
          <a:prstGeom prst="rect">
            <a:avLst/>
          </a:prstGeom>
          <a:noFill/>
        </p:spPr>
        <p:txBody>
          <a:bodyPr wrap="square" rtlCol="0">
            <a:spAutoFit/>
          </a:bodyPr>
          <a:lstStyle/>
          <a:p>
            <a:r>
              <a:rPr lang="fr-FR" sz="2800" dirty="0"/>
              <a:t>Pour un tiers par un tiers…</a:t>
            </a:r>
          </a:p>
        </p:txBody>
      </p:sp>
      <p:sp>
        <p:nvSpPr>
          <p:cNvPr id="9" name="ZoneTexte 8">
            <a:extLst>
              <a:ext uri="{FF2B5EF4-FFF2-40B4-BE49-F238E27FC236}">
                <a16:creationId xmlns:a16="http://schemas.microsoft.com/office/drawing/2014/main" id="{AC725162-CDBD-4EEE-A264-7F6F6FA6B1D1}"/>
              </a:ext>
            </a:extLst>
          </p:cNvPr>
          <p:cNvSpPr txBox="1"/>
          <p:nvPr/>
        </p:nvSpPr>
        <p:spPr>
          <a:xfrm>
            <a:off x="762000" y="4283627"/>
            <a:ext cx="4514296" cy="954107"/>
          </a:xfrm>
          <a:prstGeom prst="rect">
            <a:avLst/>
          </a:prstGeom>
          <a:noFill/>
        </p:spPr>
        <p:txBody>
          <a:bodyPr wrap="square" rtlCol="0">
            <a:spAutoFit/>
          </a:bodyPr>
          <a:lstStyle/>
          <a:p>
            <a:r>
              <a:rPr lang="fr-FR" sz="2800" dirty="0"/>
              <a:t>En puits : 3 fois plus souvent à la montée qu’à la descente</a:t>
            </a:r>
          </a:p>
        </p:txBody>
      </p:sp>
    </p:spTree>
    <p:extLst>
      <p:ext uri="{BB962C8B-B14F-4D97-AF65-F5344CB8AC3E}">
        <p14:creationId xmlns:p14="http://schemas.microsoft.com/office/powerpoint/2010/main" val="31475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livre&#10;&#10;Description générée automatiquement">
            <a:extLst>
              <a:ext uri="{FF2B5EF4-FFF2-40B4-BE49-F238E27FC236}">
                <a16:creationId xmlns:a16="http://schemas.microsoft.com/office/drawing/2014/main" id="{260305A4-61F8-4163-9292-452E095CCB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7874" y="397163"/>
            <a:ext cx="4196544" cy="5920510"/>
          </a:xfrm>
          <a:prstGeom prst="rect">
            <a:avLst/>
          </a:prstGeom>
        </p:spPr>
      </p:pic>
      <p:pic>
        <p:nvPicPr>
          <p:cNvPr id="4" name="Image 3" descr="Une image contenant extérieur, roche, homme, montagne&#10;&#10;Description générée automatiquement">
            <a:extLst>
              <a:ext uri="{FF2B5EF4-FFF2-40B4-BE49-F238E27FC236}">
                <a16:creationId xmlns:a16="http://schemas.microsoft.com/office/drawing/2014/main" id="{B6B65927-0672-49D6-AA20-A76D8D9F76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82" y="426527"/>
            <a:ext cx="7360292" cy="6004945"/>
          </a:xfrm>
          <a:prstGeom prst="rect">
            <a:avLst/>
          </a:prstGeom>
        </p:spPr>
      </p:pic>
    </p:spTree>
    <p:extLst>
      <p:ext uri="{BB962C8B-B14F-4D97-AF65-F5344CB8AC3E}">
        <p14:creationId xmlns:p14="http://schemas.microsoft.com/office/powerpoint/2010/main" val="337238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F7FD80A8-49CA-4991-BF26-4AF216CEFEF1}"/>
              </a:ext>
            </a:extLst>
          </p:cNvPr>
          <p:cNvSpPr txBox="1"/>
          <p:nvPr/>
        </p:nvSpPr>
        <p:spPr>
          <a:xfrm>
            <a:off x="6915704" y="2971800"/>
            <a:ext cx="914400" cy="914400"/>
          </a:xfrm>
          <a:prstGeom prst="rect">
            <a:avLst/>
          </a:prstGeom>
          <a:noFill/>
        </p:spPr>
        <p:txBody>
          <a:bodyPr wrap="square" rtlCol="0">
            <a:spAutoFit/>
          </a:bodyPr>
          <a:lstStyle/>
          <a:p>
            <a:endParaRPr lang="fr-FR" dirty="0"/>
          </a:p>
        </p:txBody>
      </p:sp>
      <p:sp>
        <p:nvSpPr>
          <p:cNvPr id="10" name="ZoneTexte 9">
            <a:extLst>
              <a:ext uri="{FF2B5EF4-FFF2-40B4-BE49-F238E27FC236}">
                <a16:creationId xmlns:a16="http://schemas.microsoft.com/office/drawing/2014/main" id="{E629F028-577E-4766-82E3-6A96B511352F}"/>
              </a:ext>
            </a:extLst>
          </p:cNvPr>
          <p:cNvSpPr txBox="1"/>
          <p:nvPr/>
        </p:nvSpPr>
        <p:spPr>
          <a:xfrm>
            <a:off x="762000" y="522393"/>
            <a:ext cx="4763679" cy="1200329"/>
          </a:xfrm>
          <a:prstGeom prst="rect">
            <a:avLst/>
          </a:prstGeom>
          <a:noFill/>
        </p:spPr>
        <p:txBody>
          <a:bodyPr wrap="square" rtlCol="0">
            <a:spAutoFit/>
          </a:bodyPr>
          <a:lstStyle/>
          <a:p>
            <a:r>
              <a:rPr lang="fr-FR" sz="3600" b="1" dirty="0" err="1"/>
              <a:t>Number</a:t>
            </a:r>
            <a:r>
              <a:rPr lang="fr-FR" sz="3600" b="1" dirty="0"/>
              <a:t> </a:t>
            </a:r>
            <a:r>
              <a:rPr lang="fr-FR" sz="3600" b="1" dirty="0" err="1"/>
              <a:t>three</a:t>
            </a:r>
            <a:r>
              <a:rPr lang="fr-FR" sz="3600" b="1" dirty="0"/>
              <a:t> :</a:t>
            </a:r>
          </a:p>
          <a:p>
            <a:r>
              <a:rPr lang="fr-FR" sz="3600" b="1" i="1" dirty="0">
                <a:solidFill>
                  <a:srgbClr val="FF0000"/>
                </a:solidFill>
              </a:rPr>
              <a:t>« ça va bien le faire… »</a:t>
            </a:r>
          </a:p>
        </p:txBody>
      </p:sp>
      <p:sp>
        <p:nvSpPr>
          <p:cNvPr id="14" name="ZoneTexte 13">
            <a:extLst>
              <a:ext uri="{FF2B5EF4-FFF2-40B4-BE49-F238E27FC236}">
                <a16:creationId xmlns:a16="http://schemas.microsoft.com/office/drawing/2014/main" id="{D89A44DE-60C1-4462-9F31-7B2F49D8A528}"/>
              </a:ext>
            </a:extLst>
          </p:cNvPr>
          <p:cNvSpPr txBox="1"/>
          <p:nvPr/>
        </p:nvSpPr>
        <p:spPr>
          <a:xfrm>
            <a:off x="512617" y="2053167"/>
            <a:ext cx="4763679" cy="1077218"/>
          </a:xfrm>
          <a:prstGeom prst="rect">
            <a:avLst/>
          </a:prstGeom>
          <a:noFill/>
        </p:spPr>
        <p:txBody>
          <a:bodyPr wrap="square" rtlCol="0">
            <a:spAutoFit/>
          </a:bodyPr>
          <a:lstStyle/>
          <a:p>
            <a:r>
              <a:rPr lang="fr-FR" sz="3200" dirty="0"/>
              <a:t>77 cas de </a:t>
            </a:r>
            <a:r>
              <a:rPr lang="fr-FR" sz="3200" b="1" dirty="0"/>
              <a:t>chutes en </a:t>
            </a:r>
            <a:r>
              <a:rPr lang="fr-FR" sz="3200" b="1" dirty="0" err="1"/>
              <a:t>oppo</a:t>
            </a:r>
            <a:r>
              <a:rPr lang="fr-FR" sz="3200" b="1" dirty="0"/>
              <a:t> ou escalade </a:t>
            </a:r>
            <a:r>
              <a:rPr lang="fr-FR" sz="3200" dirty="0"/>
              <a:t>(16%)</a:t>
            </a:r>
          </a:p>
        </p:txBody>
      </p:sp>
      <p:sp>
        <p:nvSpPr>
          <p:cNvPr id="15" name="ZoneTexte 14">
            <a:extLst>
              <a:ext uri="{FF2B5EF4-FFF2-40B4-BE49-F238E27FC236}">
                <a16:creationId xmlns:a16="http://schemas.microsoft.com/office/drawing/2014/main" id="{A8D5EAF0-B8D1-4CF7-876D-453A5A02B676}"/>
              </a:ext>
            </a:extLst>
          </p:cNvPr>
          <p:cNvSpPr txBox="1"/>
          <p:nvPr/>
        </p:nvSpPr>
        <p:spPr>
          <a:xfrm>
            <a:off x="373580" y="5448052"/>
            <a:ext cx="5559628" cy="1077218"/>
          </a:xfrm>
          <a:prstGeom prst="rect">
            <a:avLst/>
          </a:prstGeom>
          <a:noFill/>
        </p:spPr>
        <p:txBody>
          <a:bodyPr wrap="square" rtlCol="0">
            <a:spAutoFit/>
          </a:bodyPr>
          <a:lstStyle/>
          <a:p>
            <a:r>
              <a:rPr lang="fr-FR" sz="3200" i="1" dirty="0"/>
              <a:t>Ce qui nous amène aux deux </a:t>
            </a:r>
          </a:p>
          <a:p>
            <a:r>
              <a:rPr lang="fr-FR" sz="3200" i="1" dirty="0"/>
              <a:t>tiers des causes d’accidents</a:t>
            </a:r>
          </a:p>
        </p:txBody>
      </p:sp>
      <p:sp>
        <p:nvSpPr>
          <p:cNvPr id="5" name="ZoneTexte 4">
            <a:extLst>
              <a:ext uri="{FF2B5EF4-FFF2-40B4-BE49-F238E27FC236}">
                <a16:creationId xmlns:a16="http://schemas.microsoft.com/office/drawing/2014/main" id="{FA4D489B-ECB0-405E-92D6-D039AC1CC453}"/>
              </a:ext>
            </a:extLst>
          </p:cNvPr>
          <p:cNvSpPr txBox="1"/>
          <p:nvPr/>
        </p:nvSpPr>
        <p:spPr>
          <a:xfrm>
            <a:off x="609600" y="3429000"/>
            <a:ext cx="4114800" cy="523220"/>
          </a:xfrm>
          <a:prstGeom prst="rect">
            <a:avLst/>
          </a:prstGeom>
          <a:noFill/>
        </p:spPr>
        <p:txBody>
          <a:bodyPr wrap="square" rtlCol="0">
            <a:spAutoFit/>
          </a:bodyPr>
          <a:lstStyle/>
          <a:p>
            <a:r>
              <a:rPr lang="fr-FR" sz="2800" dirty="0"/>
              <a:t>1/3 de « rupture de prise »</a:t>
            </a:r>
          </a:p>
        </p:txBody>
      </p:sp>
      <p:sp>
        <p:nvSpPr>
          <p:cNvPr id="11" name="ZoneTexte 10">
            <a:extLst>
              <a:ext uri="{FF2B5EF4-FFF2-40B4-BE49-F238E27FC236}">
                <a16:creationId xmlns:a16="http://schemas.microsoft.com/office/drawing/2014/main" id="{A3BB71C8-5C45-4B45-9B54-E534E9226471}"/>
              </a:ext>
            </a:extLst>
          </p:cNvPr>
          <p:cNvSpPr txBox="1"/>
          <p:nvPr/>
        </p:nvSpPr>
        <p:spPr>
          <a:xfrm>
            <a:off x="609600" y="4048780"/>
            <a:ext cx="4114800" cy="954107"/>
          </a:xfrm>
          <a:prstGeom prst="rect">
            <a:avLst/>
          </a:prstGeom>
          <a:noFill/>
        </p:spPr>
        <p:txBody>
          <a:bodyPr wrap="square" rtlCol="0">
            <a:spAutoFit/>
          </a:bodyPr>
          <a:lstStyle/>
          <a:p>
            <a:r>
              <a:rPr lang="fr-FR" sz="2800" dirty="0"/>
              <a:t>2 fois plus à la descente qu’à la montée</a:t>
            </a:r>
          </a:p>
        </p:txBody>
      </p:sp>
      <p:pic>
        <p:nvPicPr>
          <p:cNvPr id="2" name="Image 1">
            <a:extLst>
              <a:ext uri="{FF2B5EF4-FFF2-40B4-BE49-F238E27FC236}">
                <a16:creationId xmlns:a16="http://schemas.microsoft.com/office/drawing/2014/main" id="{D407DDAE-39A5-4A27-818C-1D7B67FAC428}"/>
              </a:ext>
            </a:extLst>
          </p:cNvPr>
          <p:cNvPicPr>
            <a:picLocks noChangeAspect="1"/>
          </p:cNvPicPr>
          <p:nvPr/>
        </p:nvPicPr>
        <p:blipFill>
          <a:blip r:embed="rId3"/>
          <a:stretch>
            <a:fillRect/>
          </a:stretch>
        </p:blipFill>
        <p:spPr>
          <a:xfrm>
            <a:off x="6373091" y="1256145"/>
            <a:ext cx="5254992" cy="5257580"/>
          </a:xfrm>
          <a:prstGeom prst="rect">
            <a:avLst/>
          </a:prstGeom>
        </p:spPr>
      </p:pic>
    </p:spTree>
    <p:extLst>
      <p:ext uri="{BB962C8B-B14F-4D97-AF65-F5344CB8AC3E}">
        <p14:creationId xmlns:p14="http://schemas.microsoft.com/office/powerpoint/2010/main" val="73935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2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childTnLst>
                          </p:cTn>
                        </p:par>
                        <p:par>
                          <p:cTn id="11" fill="hold">
                            <p:stCondLst>
                              <p:cond delay="3000"/>
                            </p:stCondLst>
                            <p:childTnLst>
                              <p:par>
                                <p:cTn id="12" presetID="10" presetClass="entr" presetSubtype="0" fill="hold" grpId="0" nodeType="afterEffect">
                                  <p:stCondLst>
                                    <p:cond delay="2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5500"/>
                            </p:stCondLst>
                            <p:childTnLst>
                              <p:par>
                                <p:cTn id="16" presetID="10" presetClass="entr" presetSubtype="0" fill="hold" grpId="0" nodeType="afterEffect">
                                  <p:stCondLst>
                                    <p:cond delay="2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8000"/>
                            </p:stCondLst>
                            <p:childTnLst>
                              <p:par>
                                <p:cTn id="20" presetID="42" presetClass="entr" presetSubtype="0" fill="hold" grpId="0" nodeType="after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6932140-B9F1-41E3-988F-1F99CEEDE50B}"/>
              </a:ext>
            </a:extLst>
          </p:cNvPr>
          <p:cNvPicPr>
            <a:picLocks noChangeAspect="1"/>
          </p:cNvPicPr>
          <p:nvPr/>
        </p:nvPicPr>
        <p:blipFill>
          <a:blip r:embed="rId2"/>
          <a:stretch>
            <a:fillRect/>
          </a:stretch>
        </p:blipFill>
        <p:spPr>
          <a:xfrm>
            <a:off x="6798304" y="296755"/>
            <a:ext cx="4577168" cy="6264490"/>
          </a:xfrm>
          <a:prstGeom prst="rect">
            <a:avLst/>
          </a:prstGeom>
        </p:spPr>
      </p:pic>
      <p:pic>
        <p:nvPicPr>
          <p:cNvPr id="3" name="Image 2">
            <a:extLst>
              <a:ext uri="{FF2B5EF4-FFF2-40B4-BE49-F238E27FC236}">
                <a16:creationId xmlns:a16="http://schemas.microsoft.com/office/drawing/2014/main" id="{8A927B5A-EDAF-455A-B202-BE17D32198D5}"/>
              </a:ext>
            </a:extLst>
          </p:cNvPr>
          <p:cNvPicPr>
            <a:picLocks noChangeAspect="1"/>
          </p:cNvPicPr>
          <p:nvPr/>
        </p:nvPicPr>
        <p:blipFill>
          <a:blip r:embed="rId3"/>
          <a:stretch>
            <a:fillRect/>
          </a:stretch>
        </p:blipFill>
        <p:spPr>
          <a:xfrm>
            <a:off x="816528" y="296755"/>
            <a:ext cx="4661483" cy="6215848"/>
          </a:xfrm>
          <a:prstGeom prst="rect">
            <a:avLst/>
          </a:prstGeom>
        </p:spPr>
      </p:pic>
    </p:spTree>
    <p:extLst>
      <p:ext uri="{BB962C8B-B14F-4D97-AF65-F5344CB8AC3E}">
        <p14:creationId xmlns:p14="http://schemas.microsoft.com/office/powerpoint/2010/main" val="32240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F7FD80A8-49CA-4991-BF26-4AF216CEFEF1}"/>
              </a:ext>
            </a:extLst>
          </p:cNvPr>
          <p:cNvSpPr txBox="1"/>
          <p:nvPr/>
        </p:nvSpPr>
        <p:spPr>
          <a:xfrm>
            <a:off x="6915704" y="2971800"/>
            <a:ext cx="914400" cy="914400"/>
          </a:xfrm>
          <a:prstGeom prst="rect">
            <a:avLst/>
          </a:prstGeom>
          <a:noFill/>
        </p:spPr>
        <p:txBody>
          <a:bodyPr wrap="square" rtlCol="0">
            <a:spAutoFit/>
          </a:bodyPr>
          <a:lstStyle/>
          <a:p>
            <a:endParaRPr lang="fr-FR" dirty="0"/>
          </a:p>
        </p:txBody>
      </p:sp>
      <p:sp>
        <p:nvSpPr>
          <p:cNvPr id="10" name="ZoneTexte 9">
            <a:extLst>
              <a:ext uri="{FF2B5EF4-FFF2-40B4-BE49-F238E27FC236}">
                <a16:creationId xmlns:a16="http://schemas.microsoft.com/office/drawing/2014/main" id="{E629F028-577E-4766-82E3-6A96B511352F}"/>
              </a:ext>
            </a:extLst>
          </p:cNvPr>
          <p:cNvSpPr txBox="1"/>
          <p:nvPr/>
        </p:nvSpPr>
        <p:spPr>
          <a:xfrm>
            <a:off x="762000" y="522393"/>
            <a:ext cx="4763679" cy="1200329"/>
          </a:xfrm>
          <a:prstGeom prst="rect">
            <a:avLst/>
          </a:prstGeom>
          <a:noFill/>
        </p:spPr>
        <p:txBody>
          <a:bodyPr wrap="square" rtlCol="0">
            <a:spAutoFit/>
          </a:bodyPr>
          <a:lstStyle/>
          <a:p>
            <a:r>
              <a:rPr lang="fr-FR" sz="3600" b="1" dirty="0"/>
              <a:t>Enfin…  </a:t>
            </a:r>
            <a:r>
              <a:rPr lang="fr-FR" sz="3600" b="1" i="1" dirty="0" err="1">
                <a:solidFill>
                  <a:srgbClr val="FF0000"/>
                </a:solidFill>
              </a:rPr>
              <a:t>Ouuups</a:t>
            </a:r>
            <a:r>
              <a:rPr lang="fr-FR" sz="3600" b="1" i="1" dirty="0">
                <a:solidFill>
                  <a:srgbClr val="FF0000"/>
                </a:solidFill>
              </a:rPr>
              <a:t> !</a:t>
            </a:r>
          </a:p>
          <a:p>
            <a:r>
              <a:rPr lang="fr-FR" sz="3600" b="1" dirty="0"/>
              <a:t>L’erreur technique…</a:t>
            </a:r>
          </a:p>
        </p:txBody>
      </p:sp>
      <p:sp>
        <p:nvSpPr>
          <p:cNvPr id="14" name="ZoneTexte 13">
            <a:extLst>
              <a:ext uri="{FF2B5EF4-FFF2-40B4-BE49-F238E27FC236}">
                <a16:creationId xmlns:a16="http://schemas.microsoft.com/office/drawing/2014/main" id="{D89A44DE-60C1-4462-9F31-7B2F49D8A528}"/>
              </a:ext>
            </a:extLst>
          </p:cNvPr>
          <p:cNvSpPr txBox="1"/>
          <p:nvPr/>
        </p:nvSpPr>
        <p:spPr>
          <a:xfrm>
            <a:off x="6915704" y="830169"/>
            <a:ext cx="4763679" cy="584775"/>
          </a:xfrm>
          <a:prstGeom prst="rect">
            <a:avLst/>
          </a:prstGeom>
          <a:noFill/>
        </p:spPr>
        <p:txBody>
          <a:bodyPr wrap="square" rtlCol="0">
            <a:spAutoFit/>
          </a:bodyPr>
          <a:lstStyle/>
          <a:p>
            <a:r>
              <a:rPr lang="fr-FR" sz="3200" dirty="0"/>
              <a:t>47 cas de </a:t>
            </a:r>
            <a:r>
              <a:rPr lang="fr-FR" sz="3200" b="1" dirty="0"/>
              <a:t>boulettes </a:t>
            </a:r>
            <a:r>
              <a:rPr lang="fr-FR" sz="3200" dirty="0"/>
              <a:t>(9%)</a:t>
            </a:r>
          </a:p>
        </p:txBody>
      </p:sp>
      <p:sp>
        <p:nvSpPr>
          <p:cNvPr id="15" name="ZoneTexte 14">
            <a:extLst>
              <a:ext uri="{FF2B5EF4-FFF2-40B4-BE49-F238E27FC236}">
                <a16:creationId xmlns:a16="http://schemas.microsoft.com/office/drawing/2014/main" id="{A8D5EAF0-B8D1-4CF7-876D-453A5A02B676}"/>
              </a:ext>
            </a:extLst>
          </p:cNvPr>
          <p:cNvSpPr txBox="1"/>
          <p:nvPr/>
        </p:nvSpPr>
        <p:spPr>
          <a:xfrm>
            <a:off x="2160816" y="5801561"/>
            <a:ext cx="10931729" cy="584775"/>
          </a:xfrm>
          <a:prstGeom prst="rect">
            <a:avLst/>
          </a:prstGeom>
          <a:noFill/>
        </p:spPr>
        <p:txBody>
          <a:bodyPr wrap="square" rtlCol="0">
            <a:spAutoFit/>
          </a:bodyPr>
          <a:lstStyle/>
          <a:p>
            <a:r>
              <a:rPr lang="fr-FR" sz="3200" i="1" dirty="0"/>
              <a:t>Et voila pour les trois quarts des accidents spéléos</a:t>
            </a:r>
          </a:p>
        </p:txBody>
      </p:sp>
      <p:sp>
        <p:nvSpPr>
          <p:cNvPr id="5" name="ZoneTexte 4">
            <a:extLst>
              <a:ext uri="{FF2B5EF4-FFF2-40B4-BE49-F238E27FC236}">
                <a16:creationId xmlns:a16="http://schemas.microsoft.com/office/drawing/2014/main" id="{FA4D489B-ECB0-405E-92D6-D039AC1CC453}"/>
              </a:ext>
            </a:extLst>
          </p:cNvPr>
          <p:cNvSpPr txBox="1"/>
          <p:nvPr/>
        </p:nvSpPr>
        <p:spPr>
          <a:xfrm>
            <a:off x="614242" y="2217002"/>
            <a:ext cx="9822873" cy="523220"/>
          </a:xfrm>
          <a:prstGeom prst="rect">
            <a:avLst/>
          </a:prstGeom>
          <a:noFill/>
        </p:spPr>
        <p:txBody>
          <a:bodyPr wrap="square" rtlCol="0">
            <a:spAutoFit/>
          </a:bodyPr>
          <a:lstStyle/>
          <a:p>
            <a:r>
              <a:rPr lang="fr-FR" sz="2800" dirty="0"/>
              <a:t>Dont 19 « chutes sur descendeur » !</a:t>
            </a:r>
          </a:p>
        </p:txBody>
      </p:sp>
      <p:sp>
        <p:nvSpPr>
          <p:cNvPr id="11" name="ZoneTexte 10">
            <a:extLst>
              <a:ext uri="{FF2B5EF4-FFF2-40B4-BE49-F238E27FC236}">
                <a16:creationId xmlns:a16="http://schemas.microsoft.com/office/drawing/2014/main" id="{A3BB71C8-5C45-4B45-9B54-E534E9226471}"/>
              </a:ext>
            </a:extLst>
          </p:cNvPr>
          <p:cNvSpPr txBox="1"/>
          <p:nvPr/>
        </p:nvSpPr>
        <p:spPr>
          <a:xfrm>
            <a:off x="609600" y="3048000"/>
            <a:ext cx="10460182" cy="523220"/>
          </a:xfrm>
          <a:prstGeom prst="rect">
            <a:avLst/>
          </a:prstGeom>
          <a:noFill/>
        </p:spPr>
        <p:txBody>
          <a:bodyPr wrap="square" rtlCol="0">
            <a:spAutoFit/>
          </a:bodyPr>
          <a:lstStyle/>
          <a:p>
            <a:r>
              <a:rPr lang="fr-FR" sz="2800" dirty="0"/>
              <a:t>3 chutes pour « corde trop courte »…</a:t>
            </a:r>
          </a:p>
        </p:txBody>
      </p:sp>
      <p:sp>
        <p:nvSpPr>
          <p:cNvPr id="2" name="ZoneTexte 1">
            <a:extLst>
              <a:ext uri="{FF2B5EF4-FFF2-40B4-BE49-F238E27FC236}">
                <a16:creationId xmlns:a16="http://schemas.microsoft.com/office/drawing/2014/main" id="{99AB0E4C-E92A-4BBD-9F0E-00809757741F}"/>
              </a:ext>
            </a:extLst>
          </p:cNvPr>
          <p:cNvSpPr txBox="1"/>
          <p:nvPr/>
        </p:nvSpPr>
        <p:spPr>
          <a:xfrm>
            <a:off x="609600" y="3832254"/>
            <a:ext cx="9767454" cy="523220"/>
          </a:xfrm>
          <a:prstGeom prst="rect">
            <a:avLst/>
          </a:prstGeom>
          <a:noFill/>
        </p:spPr>
        <p:txBody>
          <a:bodyPr wrap="square" rtlCol="0">
            <a:spAutoFit/>
          </a:bodyPr>
          <a:lstStyle/>
          <a:p>
            <a:r>
              <a:rPr lang="fr-FR" sz="2800" dirty="0"/>
              <a:t>Mauvaise réception sur tyrolienne, ou pendule</a:t>
            </a:r>
          </a:p>
        </p:txBody>
      </p:sp>
      <p:sp>
        <p:nvSpPr>
          <p:cNvPr id="4" name="ZoneTexte 3">
            <a:extLst>
              <a:ext uri="{FF2B5EF4-FFF2-40B4-BE49-F238E27FC236}">
                <a16:creationId xmlns:a16="http://schemas.microsoft.com/office/drawing/2014/main" id="{12F2F982-D6CB-4A39-A477-497FF0339B1F}"/>
              </a:ext>
            </a:extLst>
          </p:cNvPr>
          <p:cNvSpPr txBox="1"/>
          <p:nvPr/>
        </p:nvSpPr>
        <p:spPr>
          <a:xfrm>
            <a:off x="609600" y="4717168"/>
            <a:ext cx="10169236" cy="523220"/>
          </a:xfrm>
          <a:prstGeom prst="rect">
            <a:avLst/>
          </a:prstGeom>
          <a:noFill/>
        </p:spPr>
        <p:txBody>
          <a:bodyPr wrap="square" rtlCol="0">
            <a:spAutoFit/>
          </a:bodyPr>
          <a:lstStyle/>
          <a:p>
            <a:r>
              <a:rPr lang="fr-FR" sz="2800" dirty="0"/>
              <a:t>Poignée non longée… 2 morts !</a:t>
            </a:r>
          </a:p>
        </p:txBody>
      </p:sp>
    </p:spTree>
    <p:extLst>
      <p:ext uri="{BB962C8B-B14F-4D97-AF65-F5344CB8AC3E}">
        <p14:creationId xmlns:p14="http://schemas.microsoft.com/office/powerpoint/2010/main" val="99337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 presetClass="entr" presetSubtype="4" fill="hold" grpId="0" nodeType="afterEffect">
                                  <p:stCondLst>
                                    <p:cond delay="15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10" presetClass="entr" presetSubtype="0" fill="hold" grpId="0" nodeType="afterEffect">
                                  <p:stCondLst>
                                    <p:cond delay="1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4500"/>
                            </p:stCondLst>
                            <p:childTnLst>
                              <p:par>
                                <p:cTn id="18" presetID="10" presetClass="entr" presetSubtype="0" fill="hold" grpId="0" nodeType="afterEffect">
                                  <p:stCondLst>
                                    <p:cond delay="1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6500"/>
                            </p:stCondLst>
                            <p:childTnLst>
                              <p:par>
                                <p:cTn id="22" presetID="10" presetClass="entr" presetSubtype="0" fill="hold" grpId="0" nodeType="afterEffect">
                                  <p:stCondLst>
                                    <p:cond delay="1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par>
                          <p:cTn id="25" fill="hold">
                            <p:stCondLst>
                              <p:cond delay="8500"/>
                            </p:stCondLst>
                            <p:childTnLst>
                              <p:par>
                                <p:cTn id="26" presetID="10" presetClass="entr" presetSubtype="0" fill="hold" grpId="0" nodeType="afterEffect">
                                  <p:stCondLst>
                                    <p:cond delay="15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10500"/>
                            </p:stCondLst>
                            <p:childTnLst>
                              <p:par>
                                <p:cTn id="30" presetID="42" presetClass="entr" presetSubtype="0" fill="hold" grpId="0" nodeType="afterEffect">
                                  <p:stCondLst>
                                    <p:cond delay="30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5" grpId="0"/>
      <p:bldP spid="11" grpId="0"/>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6A5607DE-1CAB-4CE9-94F2-09905D0552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854" y="266348"/>
            <a:ext cx="4399982" cy="6193125"/>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CE008A94-2C45-4D1C-92E0-338F39CC67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7396" y="1516436"/>
            <a:ext cx="6299845" cy="4333287"/>
          </a:xfrm>
          <a:prstGeom prst="rect">
            <a:avLst/>
          </a:prstGeom>
        </p:spPr>
      </p:pic>
    </p:spTree>
    <p:extLst>
      <p:ext uri="{BB962C8B-B14F-4D97-AF65-F5344CB8AC3E}">
        <p14:creationId xmlns:p14="http://schemas.microsoft.com/office/powerpoint/2010/main" val="258823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F7FD80A8-49CA-4991-BF26-4AF216CEFEF1}"/>
              </a:ext>
            </a:extLst>
          </p:cNvPr>
          <p:cNvSpPr txBox="1"/>
          <p:nvPr/>
        </p:nvSpPr>
        <p:spPr>
          <a:xfrm>
            <a:off x="6915704" y="2971800"/>
            <a:ext cx="914400" cy="914400"/>
          </a:xfrm>
          <a:prstGeom prst="rect">
            <a:avLst/>
          </a:prstGeom>
          <a:noFill/>
        </p:spPr>
        <p:txBody>
          <a:bodyPr wrap="square" rtlCol="0">
            <a:spAutoFit/>
          </a:bodyPr>
          <a:lstStyle/>
          <a:p>
            <a:endParaRPr lang="fr-FR" dirty="0"/>
          </a:p>
        </p:txBody>
      </p:sp>
      <p:sp>
        <p:nvSpPr>
          <p:cNvPr id="10" name="ZoneTexte 9">
            <a:extLst>
              <a:ext uri="{FF2B5EF4-FFF2-40B4-BE49-F238E27FC236}">
                <a16:creationId xmlns:a16="http://schemas.microsoft.com/office/drawing/2014/main" id="{E629F028-577E-4766-82E3-6A96B511352F}"/>
              </a:ext>
            </a:extLst>
          </p:cNvPr>
          <p:cNvSpPr txBox="1"/>
          <p:nvPr/>
        </p:nvSpPr>
        <p:spPr>
          <a:xfrm>
            <a:off x="762000" y="522393"/>
            <a:ext cx="4763679" cy="1200329"/>
          </a:xfrm>
          <a:prstGeom prst="rect">
            <a:avLst/>
          </a:prstGeom>
          <a:noFill/>
        </p:spPr>
        <p:txBody>
          <a:bodyPr wrap="square" rtlCol="0">
            <a:spAutoFit/>
          </a:bodyPr>
          <a:lstStyle/>
          <a:p>
            <a:r>
              <a:rPr lang="fr-FR" sz="3600" b="1" dirty="0"/>
              <a:t>Le reste, c’est…</a:t>
            </a:r>
          </a:p>
          <a:p>
            <a:endParaRPr lang="fr-FR" sz="3600" b="1" dirty="0"/>
          </a:p>
        </p:txBody>
      </p:sp>
      <p:sp>
        <p:nvSpPr>
          <p:cNvPr id="15" name="ZoneTexte 14">
            <a:extLst>
              <a:ext uri="{FF2B5EF4-FFF2-40B4-BE49-F238E27FC236}">
                <a16:creationId xmlns:a16="http://schemas.microsoft.com/office/drawing/2014/main" id="{A8D5EAF0-B8D1-4CF7-876D-453A5A02B676}"/>
              </a:ext>
            </a:extLst>
          </p:cNvPr>
          <p:cNvSpPr txBox="1"/>
          <p:nvPr/>
        </p:nvSpPr>
        <p:spPr>
          <a:xfrm>
            <a:off x="655806" y="5439100"/>
            <a:ext cx="10834255" cy="523220"/>
          </a:xfrm>
          <a:prstGeom prst="rect">
            <a:avLst/>
          </a:prstGeom>
          <a:noFill/>
        </p:spPr>
        <p:txBody>
          <a:bodyPr wrap="square" rtlCol="0">
            <a:spAutoFit/>
          </a:bodyPr>
          <a:lstStyle/>
          <a:p>
            <a:r>
              <a:rPr lang="fr-FR" sz="2800" dirty="0"/>
              <a:t>Seulement 15 « rupture d’ agrès ou amarrage »</a:t>
            </a:r>
          </a:p>
        </p:txBody>
      </p:sp>
      <p:sp>
        <p:nvSpPr>
          <p:cNvPr id="5" name="ZoneTexte 4">
            <a:extLst>
              <a:ext uri="{FF2B5EF4-FFF2-40B4-BE49-F238E27FC236}">
                <a16:creationId xmlns:a16="http://schemas.microsoft.com/office/drawing/2014/main" id="{FA4D489B-ECB0-405E-92D6-D039AC1CC453}"/>
              </a:ext>
            </a:extLst>
          </p:cNvPr>
          <p:cNvSpPr txBox="1"/>
          <p:nvPr/>
        </p:nvSpPr>
        <p:spPr>
          <a:xfrm>
            <a:off x="581890" y="1227486"/>
            <a:ext cx="9822873" cy="523220"/>
          </a:xfrm>
          <a:prstGeom prst="rect">
            <a:avLst/>
          </a:prstGeom>
          <a:noFill/>
        </p:spPr>
        <p:txBody>
          <a:bodyPr wrap="square" rtlCol="0">
            <a:spAutoFit/>
          </a:bodyPr>
          <a:lstStyle/>
          <a:p>
            <a:r>
              <a:rPr lang="fr-FR" sz="2800" dirty="0"/>
              <a:t>Chute d’un spéléo sur un autre (si, si !)</a:t>
            </a:r>
          </a:p>
        </p:txBody>
      </p:sp>
      <p:sp>
        <p:nvSpPr>
          <p:cNvPr id="11" name="ZoneTexte 10">
            <a:extLst>
              <a:ext uri="{FF2B5EF4-FFF2-40B4-BE49-F238E27FC236}">
                <a16:creationId xmlns:a16="http://schemas.microsoft.com/office/drawing/2014/main" id="{A3BB71C8-5C45-4B45-9B54-E534E9226471}"/>
              </a:ext>
            </a:extLst>
          </p:cNvPr>
          <p:cNvSpPr txBox="1"/>
          <p:nvPr/>
        </p:nvSpPr>
        <p:spPr>
          <a:xfrm>
            <a:off x="609600" y="1879222"/>
            <a:ext cx="10834255" cy="523220"/>
          </a:xfrm>
          <a:prstGeom prst="rect">
            <a:avLst/>
          </a:prstGeom>
          <a:noFill/>
        </p:spPr>
        <p:txBody>
          <a:bodyPr wrap="square" rtlCol="0">
            <a:spAutoFit/>
          </a:bodyPr>
          <a:lstStyle/>
          <a:p>
            <a:r>
              <a:rPr lang="fr-FR" sz="2800" dirty="0"/>
              <a:t>Chutes d’objets dans un puits : kit, perfo, casque, bouteille de plongée !</a:t>
            </a:r>
          </a:p>
        </p:txBody>
      </p:sp>
      <p:sp>
        <p:nvSpPr>
          <p:cNvPr id="2" name="ZoneTexte 1">
            <a:extLst>
              <a:ext uri="{FF2B5EF4-FFF2-40B4-BE49-F238E27FC236}">
                <a16:creationId xmlns:a16="http://schemas.microsoft.com/office/drawing/2014/main" id="{99AB0E4C-E92A-4BBD-9F0E-00809757741F}"/>
              </a:ext>
            </a:extLst>
          </p:cNvPr>
          <p:cNvSpPr txBox="1"/>
          <p:nvPr/>
        </p:nvSpPr>
        <p:spPr>
          <a:xfrm>
            <a:off x="641952" y="2561349"/>
            <a:ext cx="9767454" cy="523220"/>
          </a:xfrm>
          <a:prstGeom prst="rect">
            <a:avLst/>
          </a:prstGeom>
          <a:noFill/>
        </p:spPr>
        <p:txBody>
          <a:bodyPr wrap="square" rtlCol="0">
            <a:spAutoFit/>
          </a:bodyPr>
          <a:lstStyle/>
          <a:p>
            <a:r>
              <a:rPr lang="fr-FR" sz="2800" dirty="0"/>
              <a:t>Exercices de décrochement d’équipier</a:t>
            </a:r>
          </a:p>
        </p:txBody>
      </p:sp>
      <p:sp>
        <p:nvSpPr>
          <p:cNvPr id="4" name="ZoneTexte 3">
            <a:extLst>
              <a:ext uri="{FF2B5EF4-FFF2-40B4-BE49-F238E27FC236}">
                <a16:creationId xmlns:a16="http://schemas.microsoft.com/office/drawing/2014/main" id="{12F2F982-D6CB-4A39-A477-497FF0339B1F}"/>
              </a:ext>
            </a:extLst>
          </p:cNvPr>
          <p:cNvSpPr txBox="1"/>
          <p:nvPr/>
        </p:nvSpPr>
        <p:spPr>
          <a:xfrm>
            <a:off x="641952" y="3250212"/>
            <a:ext cx="10169236" cy="523220"/>
          </a:xfrm>
          <a:prstGeom prst="rect">
            <a:avLst/>
          </a:prstGeom>
          <a:noFill/>
        </p:spPr>
        <p:txBody>
          <a:bodyPr wrap="square" rtlCol="0">
            <a:spAutoFit/>
          </a:bodyPr>
          <a:lstStyle/>
          <a:p>
            <a:r>
              <a:rPr lang="fr-FR" sz="2800" dirty="0"/>
              <a:t>Blessures diverses en désobstruction, trucs dans les yeux</a:t>
            </a:r>
          </a:p>
        </p:txBody>
      </p:sp>
      <p:sp>
        <p:nvSpPr>
          <p:cNvPr id="3" name="ZoneTexte 2">
            <a:extLst>
              <a:ext uri="{FF2B5EF4-FFF2-40B4-BE49-F238E27FC236}">
                <a16:creationId xmlns:a16="http://schemas.microsoft.com/office/drawing/2014/main" id="{9E4ECDE4-4CAB-4C99-AC80-56A81FA3DD6D}"/>
              </a:ext>
            </a:extLst>
          </p:cNvPr>
          <p:cNvSpPr txBox="1"/>
          <p:nvPr/>
        </p:nvSpPr>
        <p:spPr>
          <a:xfrm>
            <a:off x="655806" y="4001130"/>
            <a:ext cx="10155382" cy="523220"/>
          </a:xfrm>
          <a:prstGeom prst="rect">
            <a:avLst/>
          </a:prstGeom>
          <a:noFill/>
        </p:spPr>
        <p:txBody>
          <a:bodyPr wrap="square" rtlCol="0">
            <a:spAutoFit/>
          </a:bodyPr>
          <a:lstStyle/>
          <a:p>
            <a:r>
              <a:rPr lang="fr-FR" sz="2800" dirty="0"/>
              <a:t>Forçage d’étroiture</a:t>
            </a:r>
          </a:p>
        </p:txBody>
      </p:sp>
      <p:sp>
        <p:nvSpPr>
          <p:cNvPr id="6" name="ZoneTexte 5">
            <a:extLst>
              <a:ext uri="{FF2B5EF4-FFF2-40B4-BE49-F238E27FC236}">
                <a16:creationId xmlns:a16="http://schemas.microsoft.com/office/drawing/2014/main" id="{81F61821-A330-40C0-B966-448D27523F0F}"/>
              </a:ext>
            </a:extLst>
          </p:cNvPr>
          <p:cNvSpPr txBox="1"/>
          <p:nvPr/>
        </p:nvSpPr>
        <p:spPr>
          <a:xfrm>
            <a:off x="655806" y="4720115"/>
            <a:ext cx="10049188" cy="523220"/>
          </a:xfrm>
          <a:prstGeom prst="rect">
            <a:avLst/>
          </a:prstGeom>
          <a:noFill/>
        </p:spPr>
        <p:txBody>
          <a:bodyPr wrap="square" rtlCol="0">
            <a:spAutoFit/>
          </a:bodyPr>
          <a:lstStyle/>
          <a:p>
            <a:r>
              <a:rPr lang="fr-FR" sz="2800" dirty="0"/>
              <a:t>Blocage par crue (sous-évalué car jamais de dommage corporel)</a:t>
            </a:r>
          </a:p>
        </p:txBody>
      </p:sp>
      <p:sp>
        <p:nvSpPr>
          <p:cNvPr id="7" name="ZoneTexte 6">
            <a:extLst>
              <a:ext uri="{FF2B5EF4-FFF2-40B4-BE49-F238E27FC236}">
                <a16:creationId xmlns:a16="http://schemas.microsoft.com/office/drawing/2014/main" id="{675981C2-C55A-4DBA-9DAE-ADB094433F0F}"/>
              </a:ext>
            </a:extLst>
          </p:cNvPr>
          <p:cNvSpPr txBox="1"/>
          <p:nvPr/>
        </p:nvSpPr>
        <p:spPr>
          <a:xfrm>
            <a:off x="655806" y="6121227"/>
            <a:ext cx="10455539" cy="523220"/>
          </a:xfrm>
          <a:prstGeom prst="rect">
            <a:avLst/>
          </a:prstGeom>
          <a:noFill/>
        </p:spPr>
        <p:txBody>
          <a:bodyPr wrap="square" rtlCol="0">
            <a:spAutoFit/>
          </a:bodyPr>
          <a:lstStyle/>
          <a:p>
            <a:r>
              <a:rPr lang="fr-FR" sz="2800" dirty="0"/>
              <a:t>Accidents de plongée en grotte : 16 cas, 11 morts… (plus 3 en 2019 !)</a:t>
            </a:r>
          </a:p>
        </p:txBody>
      </p:sp>
    </p:spTree>
    <p:extLst>
      <p:ext uri="{BB962C8B-B14F-4D97-AF65-F5344CB8AC3E}">
        <p14:creationId xmlns:p14="http://schemas.microsoft.com/office/powerpoint/2010/main" val="22890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2500"/>
                            </p:stCondLst>
                            <p:childTnLst>
                              <p:par>
                                <p:cTn id="12" presetID="1" presetClass="entr" presetSubtype="0" fill="hold" grpId="0" nodeType="afterEffect">
                                  <p:stCondLst>
                                    <p:cond delay="2000"/>
                                  </p:stCondLst>
                                  <p:childTnLst>
                                    <p:set>
                                      <p:cBhvr>
                                        <p:cTn id="13" dur="1" fill="hold">
                                          <p:stCondLst>
                                            <p:cond delay="499"/>
                                          </p:stCondLst>
                                        </p:cTn>
                                        <p:tgtEl>
                                          <p:spTgt spid="11"/>
                                        </p:tgtEl>
                                        <p:attrNameLst>
                                          <p:attrName>style.visibility</p:attrName>
                                        </p:attrNameLst>
                                      </p:cBhvr>
                                      <p:to>
                                        <p:strVal val="visible"/>
                                      </p:to>
                                    </p:set>
                                  </p:childTnLst>
                                </p:cTn>
                              </p:par>
                            </p:childTnLst>
                          </p:cTn>
                        </p:par>
                        <p:par>
                          <p:cTn id="14" fill="hold">
                            <p:stCondLst>
                              <p:cond delay="5000"/>
                            </p:stCondLst>
                            <p:childTnLst>
                              <p:par>
                                <p:cTn id="15" presetID="1" presetClass="entr" presetSubtype="0" fill="hold" grpId="0" nodeType="afterEffect">
                                  <p:stCondLst>
                                    <p:cond delay="200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7000"/>
                            </p:stCondLst>
                            <p:childTnLst>
                              <p:par>
                                <p:cTn id="18" presetID="1" presetClass="entr" presetSubtype="0" fill="hold" grpId="0" nodeType="afterEffect">
                                  <p:stCondLst>
                                    <p:cond delay="2000"/>
                                  </p:stCondLst>
                                  <p:childTnLst>
                                    <p:set>
                                      <p:cBhvr>
                                        <p:cTn id="19" dur="1" fill="hold">
                                          <p:stCondLst>
                                            <p:cond delay="499"/>
                                          </p:stCondLst>
                                        </p:cTn>
                                        <p:tgtEl>
                                          <p:spTgt spid="4"/>
                                        </p:tgtEl>
                                        <p:attrNameLst>
                                          <p:attrName>style.visibility</p:attrName>
                                        </p:attrNameLst>
                                      </p:cBhvr>
                                      <p:to>
                                        <p:strVal val="visible"/>
                                      </p:to>
                                    </p:set>
                                  </p:childTnLst>
                                </p:cTn>
                              </p:par>
                            </p:childTnLst>
                          </p:cTn>
                        </p:par>
                        <p:par>
                          <p:cTn id="20" fill="hold">
                            <p:stCondLst>
                              <p:cond delay="9500"/>
                            </p:stCondLst>
                            <p:childTnLst>
                              <p:par>
                                <p:cTn id="21" presetID="1" presetClass="entr" presetSubtype="0" fill="hold" grpId="0" nodeType="afterEffect">
                                  <p:stCondLst>
                                    <p:cond delay="2000"/>
                                  </p:stCondLst>
                                  <p:childTnLst>
                                    <p:set>
                                      <p:cBhvr>
                                        <p:cTn id="22" dur="1" fill="hold">
                                          <p:stCondLst>
                                            <p:cond delay="499"/>
                                          </p:stCondLst>
                                        </p:cTn>
                                        <p:tgtEl>
                                          <p:spTgt spid="3"/>
                                        </p:tgtEl>
                                        <p:attrNameLst>
                                          <p:attrName>style.visibility</p:attrName>
                                        </p:attrNameLst>
                                      </p:cBhvr>
                                      <p:to>
                                        <p:strVal val="visible"/>
                                      </p:to>
                                    </p:set>
                                  </p:childTnLst>
                                </p:cTn>
                              </p:par>
                            </p:childTnLst>
                          </p:cTn>
                        </p:par>
                        <p:par>
                          <p:cTn id="23" fill="hold">
                            <p:stCondLst>
                              <p:cond delay="12000"/>
                            </p:stCondLst>
                            <p:childTnLst>
                              <p:par>
                                <p:cTn id="24" presetID="1" presetClass="entr" presetSubtype="0" fill="hold" grpId="0" nodeType="afterEffect">
                                  <p:stCondLst>
                                    <p:cond delay="2000"/>
                                  </p:stCondLst>
                                  <p:childTnLst>
                                    <p:set>
                                      <p:cBhvr>
                                        <p:cTn id="25" dur="1" fill="hold">
                                          <p:stCondLst>
                                            <p:cond delay="499"/>
                                          </p:stCondLst>
                                        </p:cTn>
                                        <p:tgtEl>
                                          <p:spTgt spid="6"/>
                                        </p:tgtEl>
                                        <p:attrNameLst>
                                          <p:attrName>style.visibility</p:attrName>
                                        </p:attrNameLst>
                                      </p:cBhvr>
                                      <p:to>
                                        <p:strVal val="visible"/>
                                      </p:to>
                                    </p:set>
                                  </p:childTnLst>
                                </p:cTn>
                              </p:par>
                            </p:childTnLst>
                          </p:cTn>
                        </p:par>
                        <p:par>
                          <p:cTn id="26" fill="hold">
                            <p:stCondLst>
                              <p:cond delay="14500"/>
                            </p:stCondLst>
                            <p:childTnLst>
                              <p:par>
                                <p:cTn id="27" presetID="1" presetClass="entr" presetSubtype="0" fill="hold" grpId="0" nodeType="afterEffect">
                                  <p:stCondLst>
                                    <p:cond delay="2000"/>
                                  </p:stCondLst>
                                  <p:childTnLst>
                                    <p:set>
                                      <p:cBhvr>
                                        <p:cTn id="28" dur="1" fill="hold">
                                          <p:stCondLst>
                                            <p:cond delay="499"/>
                                          </p:stCondLst>
                                        </p:cTn>
                                        <p:tgtEl>
                                          <p:spTgt spid="15"/>
                                        </p:tgtEl>
                                        <p:attrNameLst>
                                          <p:attrName>style.visibility</p:attrName>
                                        </p:attrNameLst>
                                      </p:cBhvr>
                                      <p:to>
                                        <p:strVal val="visible"/>
                                      </p:to>
                                    </p:set>
                                  </p:childTnLst>
                                </p:cTn>
                              </p:par>
                            </p:childTnLst>
                          </p:cTn>
                        </p:par>
                        <p:par>
                          <p:cTn id="29" fill="hold">
                            <p:stCondLst>
                              <p:cond delay="17000"/>
                            </p:stCondLst>
                            <p:childTnLst>
                              <p:par>
                                <p:cTn id="30" presetID="1" presetClass="entr" presetSubtype="0" fill="hold" grpId="0" nodeType="afterEffect">
                                  <p:stCondLst>
                                    <p:cond delay="2000"/>
                                  </p:stCondLst>
                                  <p:childTnLst>
                                    <p:set>
                                      <p:cBhvr>
                                        <p:cTn id="31"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5" grpId="0"/>
      <p:bldP spid="11" grpId="0"/>
      <p:bldP spid="2" grpId="0"/>
      <p:bldP spid="4" grpId="0"/>
      <p:bldP spid="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rsonne, assis, homme, jeune&#10;&#10;Description générée automatiquement">
            <a:extLst>
              <a:ext uri="{FF2B5EF4-FFF2-40B4-BE49-F238E27FC236}">
                <a16:creationId xmlns:a16="http://schemas.microsoft.com/office/drawing/2014/main" id="{63512426-FB8A-46AD-A21D-150E29414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61" y="277090"/>
            <a:ext cx="6865301" cy="5190837"/>
          </a:xfrm>
          <a:prstGeom prst="rect">
            <a:avLst/>
          </a:prstGeom>
        </p:spPr>
      </p:pic>
      <p:pic>
        <p:nvPicPr>
          <p:cNvPr id="7" name="Image 6" descr="Une image contenant texte, carte&#10;&#10;Description générée automatiquement">
            <a:extLst>
              <a:ext uri="{FF2B5EF4-FFF2-40B4-BE49-F238E27FC236}">
                <a16:creationId xmlns:a16="http://schemas.microsoft.com/office/drawing/2014/main" id="{5DE90124-A6D7-4CC8-BCE1-652E2DB438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465133"/>
            <a:ext cx="5819018" cy="4115777"/>
          </a:xfrm>
          <a:prstGeom prst="rect">
            <a:avLst/>
          </a:prstGeom>
        </p:spPr>
      </p:pic>
    </p:spTree>
    <p:extLst>
      <p:ext uri="{BB962C8B-B14F-4D97-AF65-F5344CB8AC3E}">
        <p14:creationId xmlns:p14="http://schemas.microsoft.com/office/powerpoint/2010/main" val="115338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2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6CBFA-C498-4E55-8C6C-BB4FEBEB2867}"/>
              </a:ext>
            </a:extLst>
          </p:cNvPr>
          <p:cNvSpPr>
            <a:spLocks noGrp="1"/>
          </p:cNvSpPr>
          <p:nvPr>
            <p:ph type="title"/>
          </p:nvPr>
        </p:nvSpPr>
        <p:spPr>
          <a:xfrm>
            <a:off x="402672" y="369116"/>
            <a:ext cx="9529893" cy="872455"/>
          </a:xfrm>
        </p:spPr>
        <p:txBody>
          <a:bodyPr>
            <a:normAutofit/>
          </a:bodyPr>
          <a:lstStyle/>
          <a:p>
            <a:r>
              <a:rPr lang="fr-FR" sz="3600" b="1" dirty="0"/>
              <a:t>On n’a pas le monopole…</a:t>
            </a:r>
          </a:p>
        </p:txBody>
      </p:sp>
      <p:sp>
        <p:nvSpPr>
          <p:cNvPr id="4" name="Espace réservé du contenu 3">
            <a:extLst>
              <a:ext uri="{FF2B5EF4-FFF2-40B4-BE49-F238E27FC236}">
                <a16:creationId xmlns:a16="http://schemas.microsoft.com/office/drawing/2014/main" id="{883BA250-37F6-402C-B6B5-54FC9EEF60AF}"/>
              </a:ext>
            </a:extLst>
          </p:cNvPr>
          <p:cNvSpPr>
            <a:spLocks noGrp="1"/>
          </p:cNvSpPr>
          <p:nvPr>
            <p:ph idx="1"/>
          </p:nvPr>
        </p:nvSpPr>
        <p:spPr>
          <a:xfrm>
            <a:off x="5083728" y="1451295"/>
            <a:ext cx="6425967" cy="4797105"/>
          </a:xfrm>
        </p:spPr>
        <p:txBody>
          <a:bodyPr>
            <a:normAutofit lnSpcReduction="10000"/>
          </a:bodyPr>
          <a:lstStyle/>
          <a:p>
            <a:r>
              <a:rPr lang="fr-FR" dirty="0"/>
              <a:t>Tout cela permet déjà d’appréhender une hiérarchisation des causes d’accidents.</a:t>
            </a:r>
          </a:p>
          <a:p>
            <a:r>
              <a:rPr lang="fr-FR" dirty="0"/>
              <a:t>C’est utile, mais c’est insuffisant !</a:t>
            </a:r>
          </a:p>
          <a:p>
            <a:r>
              <a:rPr lang="fr-FR" dirty="0"/>
              <a:t>Car cela repose sur l’identification de la cause ultime de l’événement.</a:t>
            </a:r>
          </a:p>
          <a:p>
            <a:r>
              <a:rPr lang="fr-FR" dirty="0"/>
              <a:t>Or la plupart des accidents ou incidents se produisent à l’issue d’un enchaînement de « micro-incidents », parfois anodins, mais dont l’addition aboutit à la situation finale.</a:t>
            </a:r>
          </a:p>
          <a:p>
            <a:r>
              <a:rPr lang="fr-FR" dirty="0"/>
              <a:t>C’est l’ensemble de ces « clignotants » qu’il faut étudier… Et un bon moyen, c’est le RETOUR D’EXPERIENCE</a:t>
            </a:r>
          </a:p>
          <a:p>
            <a:pPr marL="45720" indent="0" algn="r">
              <a:buNone/>
            </a:pPr>
            <a:r>
              <a:rPr lang="fr-FR" i="1" dirty="0"/>
              <a:t>Petit exercice diapo suivante…</a:t>
            </a:r>
          </a:p>
        </p:txBody>
      </p:sp>
      <p:pic>
        <p:nvPicPr>
          <p:cNvPr id="5" name="Image 4">
            <a:extLst>
              <a:ext uri="{FF2B5EF4-FFF2-40B4-BE49-F238E27FC236}">
                <a16:creationId xmlns:a16="http://schemas.microsoft.com/office/drawing/2014/main" id="{23EA7D57-8D44-4E9A-80E7-5787B3395BC5}"/>
              </a:ext>
            </a:extLst>
          </p:cNvPr>
          <p:cNvPicPr>
            <a:picLocks noChangeAspect="1"/>
          </p:cNvPicPr>
          <p:nvPr/>
        </p:nvPicPr>
        <p:blipFill>
          <a:blip r:embed="rId2"/>
          <a:stretch>
            <a:fillRect/>
          </a:stretch>
        </p:blipFill>
        <p:spPr>
          <a:xfrm>
            <a:off x="500635" y="1182848"/>
            <a:ext cx="3859546" cy="5065552"/>
          </a:xfrm>
          <a:prstGeom prst="rect">
            <a:avLst/>
          </a:prstGeom>
        </p:spPr>
      </p:pic>
    </p:spTree>
    <p:extLst>
      <p:ext uri="{BB962C8B-B14F-4D97-AF65-F5344CB8AC3E}">
        <p14:creationId xmlns:p14="http://schemas.microsoft.com/office/powerpoint/2010/main" val="395617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74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200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childTnLst>
                                </p:cTn>
                              </p:par>
                            </p:childTnLst>
                          </p:cTn>
                        </p:par>
                        <p:par>
                          <p:cTn id="16" fill="hold">
                            <p:stCondLst>
                              <p:cond delay="4000"/>
                            </p:stCondLst>
                            <p:childTnLst>
                              <p:par>
                                <p:cTn id="17" presetID="10" presetClass="entr" presetSubtype="0" fill="hold" nodeType="afterEffect">
                                  <p:stCondLst>
                                    <p:cond delay="100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childTnLst>
                                </p:cTn>
                              </p:par>
                            </p:childTnLst>
                          </p:cTn>
                        </p:par>
                        <p:par>
                          <p:cTn id="20" fill="hold">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1000"/>
                                        <p:tgtEl>
                                          <p:spTgt spid="4">
                                            <p:txEl>
                                              <p:pRg st="3" end="3"/>
                                            </p:txEl>
                                          </p:spTgt>
                                        </p:tgtEl>
                                      </p:cBhvr>
                                    </p:animEffect>
                                  </p:childTnLst>
                                </p:cTn>
                              </p:par>
                            </p:childTnLst>
                          </p:cTn>
                        </p:par>
                        <p:par>
                          <p:cTn id="24" fill="hold">
                            <p:stCondLst>
                              <p:cond delay="8000"/>
                            </p:stCondLst>
                            <p:childTnLst>
                              <p:par>
                                <p:cTn id="25" presetID="10" presetClass="entr" presetSubtype="0" fill="hold" nodeType="afterEffect">
                                  <p:stCondLst>
                                    <p:cond delay="400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childTnLst>
                                </p:cTn>
                              </p:par>
                            </p:childTnLst>
                          </p:cTn>
                        </p:par>
                        <p:par>
                          <p:cTn id="28" fill="hold">
                            <p:stCondLst>
                              <p:cond delay="13000"/>
                            </p:stCondLst>
                            <p:childTnLst>
                              <p:par>
                                <p:cTn id="29" presetID="16" presetClass="entr" presetSubtype="21" fill="hold" nodeType="afterEffect">
                                  <p:stCondLst>
                                    <p:cond delay="300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barn(inVertical)">
                                      <p:cBhvr>
                                        <p:cTn id="3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8E8B31-F8E2-4717-9D14-215907E77101}"/>
              </a:ext>
            </a:extLst>
          </p:cNvPr>
          <p:cNvSpPr>
            <a:spLocks noGrp="1"/>
          </p:cNvSpPr>
          <p:nvPr>
            <p:ph type="title"/>
          </p:nvPr>
        </p:nvSpPr>
        <p:spPr/>
        <p:txBody>
          <a:bodyPr/>
          <a:lstStyle/>
          <a:p>
            <a:r>
              <a:rPr lang="fr-FR" dirty="0"/>
              <a:t>Avertissement</a:t>
            </a:r>
          </a:p>
        </p:txBody>
      </p:sp>
      <p:sp>
        <p:nvSpPr>
          <p:cNvPr id="3" name="Espace réservé du contenu 2">
            <a:extLst>
              <a:ext uri="{FF2B5EF4-FFF2-40B4-BE49-F238E27FC236}">
                <a16:creationId xmlns:a16="http://schemas.microsoft.com/office/drawing/2014/main" id="{EBD02DB8-4126-4992-971E-6E50EF65CC12}"/>
              </a:ext>
            </a:extLst>
          </p:cNvPr>
          <p:cNvSpPr>
            <a:spLocks noGrp="1"/>
          </p:cNvSpPr>
          <p:nvPr>
            <p:ph idx="1"/>
          </p:nvPr>
        </p:nvSpPr>
        <p:spPr>
          <a:xfrm>
            <a:off x="1143000" y="2057400"/>
            <a:ext cx="10679806" cy="4038600"/>
          </a:xfrm>
        </p:spPr>
        <p:txBody>
          <a:bodyPr/>
          <a:lstStyle/>
          <a:p>
            <a:pPr marL="360000" indent="-360000">
              <a:lnSpc>
                <a:spcPct val="100000"/>
              </a:lnSpc>
              <a:buSzPct val="120000"/>
              <a:buBlip>
                <a:blip r:embed="rId2"/>
              </a:buBlip>
            </a:pPr>
            <a:r>
              <a:rPr lang="fr-FR" dirty="0">
                <a:solidFill>
                  <a:schemeClr val="tx1"/>
                </a:solidFill>
              </a:rPr>
              <a:t>Ce diaporama de formation est mis à disposition par l'Ecole Française de Spéléologie.</a:t>
            </a:r>
          </a:p>
          <a:p>
            <a:pPr marL="360000" indent="-360000">
              <a:lnSpc>
                <a:spcPct val="100000"/>
              </a:lnSpc>
              <a:buSzPct val="120000"/>
              <a:buBlip>
                <a:blip r:embed="rId2"/>
              </a:buBlip>
            </a:pPr>
            <a:r>
              <a:rPr lang="fr-FR" dirty="0">
                <a:solidFill>
                  <a:schemeClr val="tx1"/>
                </a:solidFill>
              </a:rPr>
              <a:t>Il est destiné à la formation des cadres en spéléologie.</a:t>
            </a:r>
          </a:p>
          <a:p>
            <a:pPr marL="360000" indent="-360000">
              <a:lnSpc>
                <a:spcPct val="100000"/>
              </a:lnSpc>
              <a:buSzPct val="120000"/>
              <a:buBlip>
                <a:blip r:embed="rId2"/>
              </a:buBlip>
            </a:pPr>
            <a:endParaRPr lang="fr-FR" dirty="0">
              <a:solidFill>
                <a:schemeClr val="tx1"/>
              </a:solidFill>
            </a:endParaRPr>
          </a:p>
          <a:p>
            <a:pPr marL="360000" indent="-360000">
              <a:lnSpc>
                <a:spcPct val="100000"/>
              </a:lnSpc>
              <a:buSzPct val="120000"/>
              <a:buBlip>
                <a:blip r:embed="rId2"/>
              </a:buBlip>
            </a:pPr>
            <a:r>
              <a:rPr lang="fr-FR" dirty="0">
                <a:solidFill>
                  <a:schemeClr val="tx1"/>
                </a:solidFill>
              </a:rPr>
              <a:t>L'EFS demande aux utilisateurs de bien vouloir éviter de diffuser des versions modifiées.</a:t>
            </a:r>
          </a:p>
          <a:p>
            <a:pPr marL="360000" indent="-360000">
              <a:lnSpc>
                <a:spcPct val="100000"/>
              </a:lnSpc>
              <a:buSzPct val="120000"/>
              <a:buBlip>
                <a:blip r:embed="rId2"/>
              </a:buBlip>
            </a:pPr>
            <a:r>
              <a:rPr lang="fr-FR" dirty="0">
                <a:solidFill>
                  <a:schemeClr val="tx1"/>
                </a:solidFill>
              </a:rPr>
              <a:t>La dernière version à jour est téléchargeable sur le site internet de l'EFS.</a:t>
            </a:r>
          </a:p>
          <a:p>
            <a:pPr marL="360000" indent="-360000">
              <a:lnSpc>
                <a:spcPct val="100000"/>
              </a:lnSpc>
              <a:buSzPct val="120000"/>
              <a:buBlip>
                <a:blip r:embed="rId2"/>
              </a:buBlip>
            </a:pPr>
            <a:r>
              <a:rPr lang="fr-FR" dirty="0">
                <a:solidFill>
                  <a:schemeClr val="tx1"/>
                </a:solidFill>
              </a:rPr>
              <a:t>Toute question ou proposition d'évolution est à envoyer à formations@ffspeleo.fr</a:t>
            </a:r>
          </a:p>
          <a:p>
            <a:pPr marL="360000" indent="-360000">
              <a:lnSpc>
                <a:spcPct val="100000"/>
              </a:lnSpc>
              <a:buSzPct val="120000"/>
              <a:buBlip>
                <a:blip r:embed="rId2"/>
              </a:buBlip>
            </a:pPr>
            <a:endParaRPr lang="fr-FR" dirty="0">
              <a:solidFill>
                <a:schemeClr val="tx1"/>
              </a:solidFill>
            </a:endParaRPr>
          </a:p>
          <a:p>
            <a:pPr marL="360000" indent="-360000">
              <a:lnSpc>
                <a:spcPct val="100000"/>
              </a:lnSpc>
              <a:buSzPct val="120000"/>
              <a:buBlip>
                <a:blip r:embed="rId2"/>
              </a:buBlip>
            </a:pPr>
            <a:r>
              <a:rPr lang="fr-FR" dirty="0">
                <a:solidFill>
                  <a:schemeClr val="tx1"/>
                </a:solidFill>
              </a:rPr>
              <a:t>Des notes sont insérées sous les diapositives à l'attention du présentateur.</a:t>
            </a:r>
          </a:p>
        </p:txBody>
      </p:sp>
    </p:spTree>
    <p:extLst>
      <p:ext uri="{BB962C8B-B14F-4D97-AF65-F5344CB8AC3E}">
        <p14:creationId xmlns:p14="http://schemas.microsoft.com/office/powerpoint/2010/main" val="965811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236DCFB-BDD3-4FDA-BA8A-9AE0E9085741}"/>
              </a:ext>
            </a:extLst>
          </p:cNvPr>
          <p:cNvSpPr>
            <a:spLocks noGrp="1"/>
          </p:cNvSpPr>
          <p:nvPr>
            <p:ph idx="1"/>
          </p:nvPr>
        </p:nvSpPr>
        <p:spPr>
          <a:xfrm>
            <a:off x="713064" y="352338"/>
            <a:ext cx="10838576" cy="5743662"/>
          </a:xfrm>
        </p:spPr>
        <p:txBody>
          <a:bodyPr>
            <a:normAutofit fontScale="32500" lnSpcReduction="20000"/>
          </a:bodyPr>
          <a:lstStyle/>
          <a:p>
            <a:pPr marL="45720" indent="0">
              <a:buNone/>
            </a:pPr>
            <a:r>
              <a:rPr lang="fr-FR" sz="7200" b="1" i="1" dirty="0"/>
              <a:t>Vous rencontrez une victime d’accident et vous l’interrogez pour en connaître l’origine. A partir de ses réponses, construisez un organigramme de type "arbre des causes" (relations de cause à effet), et concluez.</a:t>
            </a:r>
          </a:p>
          <a:p>
            <a:pPr marL="45720" indent="0">
              <a:buNone/>
            </a:pPr>
            <a:r>
              <a:rPr lang="fr-FR" sz="5600" dirty="0"/>
              <a:t> </a:t>
            </a:r>
          </a:p>
          <a:p>
            <a:pPr lvl="0"/>
            <a:r>
              <a:rPr lang="fr-FR" sz="6200" i="1" dirty="0">
                <a:solidFill>
                  <a:schemeClr val="tx1"/>
                </a:solidFill>
              </a:rPr>
              <a:t>« Alors, qu’est ce qui t’es arrivé ? »</a:t>
            </a:r>
            <a:endParaRPr lang="fr-FR" sz="6200" dirty="0">
              <a:solidFill>
                <a:schemeClr val="tx1"/>
              </a:solidFill>
            </a:endParaRPr>
          </a:p>
          <a:p>
            <a:r>
              <a:rPr lang="fr-FR" sz="6200" i="1" dirty="0">
                <a:solidFill>
                  <a:srgbClr val="C00000"/>
                </a:solidFill>
              </a:rPr>
              <a:t> </a:t>
            </a:r>
            <a:r>
              <a:rPr lang="fr-FR" sz="6200" dirty="0">
                <a:solidFill>
                  <a:srgbClr val="C00000"/>
                </a:solidFill>
              </a:rPr>
              <a:t>« Eh bien c’est dans le P.10 de la Baume </a:t>
            </a:r>
            <a:r>
              <a:rPr lang="fr-FR" sz="6200" dirty="0" err="1">
                <a:solidFill>
                  <a:srgbClr val="C00000"/>
                </a:solidFill>
              </a:rPr>
              <a:t>Inable</a:t>
            </a:r>
            <a:r>
              <a:rPr lang="fr-FR" sz="6200" dirty="0">
                <a:solidFill>
                  <a:srgbClr val="C00000"/>
                </a:solidFill>
              </a:rPr>
              <a:t> : j’ai glissé et je me suis retrouvé en bas du puits »</a:t>
            </a:r>
          </a:p>
          <a:p>
            <a:r>
              <a:rPr lang="fr-FR" sz="6200" dirty="0">
                <a:solidFill>
                  <a:schemeClr val="tx1"/>
                </a:solidFill>
              </a:rPr>
              <a:t> </a:t>
            </a:r>
            <a:r>
              <a:rPr lang="fr-FR" sz="6200" i="1" dirty="0">
                <a:solidFill>
                  <a:schemeClr val="tx1"/>
                </a:solidFill>
              </a:rPr>
              <a:t>« Mais comment peut-on tomber dans un puits ? »</a:t>
            </a:r>
            <a:endParaRPr lang="fr-FR" sz="6200" dirty="0">
              <a:solidFill>
                <a:schemeClr val="tx1"/>
              </a:solidFill>
            </a:endParaRPr>
          </a:p>
          <a:p>
            <a:r>
              <a:rPr lang="fr-FR" sz="6200" i="1" dirty="0">
                <a:solidFill>
                  <a:srgbClr val="C00000"/>
                </a:solidFill>
              </a:rPr>
              <a:t> </a:t>
            </a:r>
            <a:r>
              <a:rPr lang="fr-FR" sz="6200" dirty="0">
                <a:solidFill>
                  <a:srgbClr val="C00000"/>
                </a:solidFill>
              </a:rPr>
              <a:t>« Tu sais bien : l’accès n’est pas franc ; il n’y a pas vraiment de margelle mais une pente de plus en plus raide, et en sortant du puits j’ai pas bien vu la pente argileuse »</a:t>
            </a:r>
          </a:p>
          <a:p>
            <a:r>
              <a:rPr lang="fr-FR" sz="6200" dirty="0">
                <a:solidFill>
                  <a:schemeClr val="tx1"/>
                </a:solidFill>
              </a:rPr>
              <a:t> </a:t>
            </a:r>
            <a:r>
              <a:rPr lang="fr-FR" sz="6200" i="1" dirty="0">
                <a:solidFill>
                  <a:schemeClr val="tx1"/>
                </a:solidFill>
              </a:rPr>
              <a:t>« Pas vu ? »</a:t>
            </a:r>
            <a:endParaRPr lang="fr-FR" sz="6200" dirty="0">
              <a:solidFill>
                <a:schemeClr val="tx1"/>
              </a:solidFill>
            </a:endParaRPr>
          </a:p>
          <a:p>
            <a:r>
              <a:rPr lang="fr-FR" sz="6200" i="1" dirty="0"/>
              <a:t> </a:t>
            </a:r>
            <a:r>
              <a:rPr lang="fr-FR" sz="6200" dirty="0">
                <a:solidFill>
                  <a:srgbClr val="C00000"/>
                </a:solidFill>
              </a:rPr>
              <a:t>« Ben non : ma </a:t>
            </a:r>
            <a:r>
              <a:rPr lang="fr-FR" sz="6200" dirty="0" err="1">
                <a:solidFill>
                  <a:srgbClr val="C00000"/>
                </a:solidFill>
              </a:rPr>
              <a:t>Scurion</a:t>
            </a:r>
            <a:r>
              <a:rPr lang="fr-FR" sz="6200" dirty="0">
                <a:solidFill>
                  <a:srgbClr val="C00000"/>
                </a:solidFill>
              </a:rPr>
              <a:t> était en mode éco, je voyais pas grand-chose en fait »</a:t>
            </a:r>
          </a:p>
          <a:p>
            <a:r>
              <a:rPr lang="fr-FR" sz="6200" dirty="0">
                <a:solidFill>
                  <a:schemeClr val="tx1"/>
                </a:solidFill>
              </a:rPr>
              <a:t> </a:t>
            </a:r>
            <a:r>
              <a:rPr lang="fr-FR" sz="6200" i="1" dirty="0">
                <a:solidFill>
                  <a:schemeClr val="tx1"/>
                </a:solidFill>
              </a:rPr>
              <a:t>« Pas d’accus de rechange ? »</a:t>
            </a:r>
            <a:endParaRPr lang="fr-FR" sz="6200" dirty="0">
              <a:solidFill>
                <a:schemeClr val="tx1"/>
              </a:solidFill>
            </a:endParaRPr>
          </a:p>
          <a:p>
            <a:r>
              <a:rPr lang="fr-FR" sz="6200" i="1" dirty="0"/>
              <a:t> </a:t>
            </a:r>
            <a:r>
              <a:rPr lang="fr-FR" sz="6200" dirty="0">
                <a:solidFill>
                  <a:srgbClr val="C00000"/>
                </a:solidFill>
              </a:rPr>
              <a:t>« Si, si, mais je n’avais pas vérifié la charge avant de partir, et en réalité j’ai transporté un accu vide »</a:t>
            </a:r>
          </a:p>
          <a:p>
            <a:r>
              <a:rPr lang="fr-FR" sz="6200" dirty="0">
                <a:solidFill>
                  <a:schemeClr val="tx1"/>
                </a:solidFill>
              </a:rPr>
              <a:t> </a:t>
            </a:r>
            <a:r>
              <a:rPr lang="fr-FR" sz="6200" i="1" dirty="0">
                <a:solidFill>
                  <a:schemeClr val="tx1"/>
                </a:solidFill>
              </a:rPr>
              <a:t>« Mais quand même, même sans lumière, on ne peut pas tomber quand on est longé ! »</a:t>
            </a:r>
            <a:endParaRPr lang="fr-FR" sz="6200" dirty="0">
              <a:solidFill>
                <a:schemeClr val="tx1"/>
              </a:solidFill>
            </a:endParaRPr>
          </a:p>
          <a:p>
            <a:r>
              <a:rPr lang="fr-FR" sz="6200" i="1" dirty="0">
                <a:solidFill>
                  <a:srgbClr val="C00000"/>
                </a:solidFill>
              </a:rPr>
              <a:t> </a:t>
            </a:r>
            <a:r>
              <a:rPr lang="fr-FR" sz="6200" dirty="0">
                <a:solidFill>
                  <a:srgbClr val="C00000"/>
                </a:solidFill>
              </a:rPr>
              <a:t>« Ben justement... »</a:t>
            </a:r>
          </a:p>
          <a:p>
            <a:endParaRPr lang="fr-FR" dirty="0"/>
          </a:p>
        </p:txBody>
      </p:sp>
    </p:spTree>
    <p:extLst>
      <p:ext uri="{BB962C8B-B14F-4D97-AF65-F5344CB8AC3E}">
        <p14:creationId xmlns:p14="http://schemas.microsoft.com/office/powerpoint/2010/main" val="256196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2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4500"/>
                            </p:stCondLst>
                            <p:childTnLst>
                              <p:par>
                                <p:cTn id="13" presetID="10" presetClass="entr" presetSubtype="0" fill="hold" nodeType="afterEffect">
                                  <p:stCondLst>
                                    <p:cond delay="2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7000"/>
                            </p:stCondLst>
                            <p:childTnLst>
                              <p:par>
                                <p:cTn id="17" presetID="10" presetClass="entr" presetSubtype="0" fill="hold" nodeType="afterEffect">
                                  <p:stCondLst>
                                    <p:cond delay="2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9500"/>
                            </p:stCondLst>
                            <p:childTnLst>
                              <p:par>
                                <p:cTn id="21" presetID="10" presetClass="entr" presetSubtype="0" fill="hold" nodeType="afterEffect">
                                  <p:stCondLst>
                                    <p:cond delay="2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12000"/>
                            </p:stCondLst>
                            <p:childTnLst>
                              <p:par>
                                <p:cTn id="25" presetID="10" presetClass="entr" presetSubtype="0" fill="hold" nodeType="afterEffect">
                                  <p:stCondLst>
                                    <p:cond delay="2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14500"/>
                            </p:stCondLst>
                            <p:childTnLst>
                              <p:par>
                                <p:cTn id="29" presetID="10" presetClass="entr" presetSubtype="0" fill="hold" nodeType="afterEffect">
                                  <p:stCondLst>
                                    <p:cond delay="20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17000"/>
                            </p:stCondLst>
                            <p:childTnLst>
                              <p:par>
                                <p:cTn id="33" presetID="10" presetClass="entr" presetSubtype="0" fill="hold" nodeType="afterEffect">
                                  <p:stCondLst>
                                    <p:cond delay="20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19500"/>
                            </p:stCondLst>
                            <p:childTnLst>
                              <p:par>
                                <p:cTn id="37" presetID="10" presetClass="entr" presetSubtype="0" fill="hold" nodeType="afterEffect">
                                  <p:stCondLst>
                                    <p:cond delay="200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22000"/>
                            </p:stCondLst>
                            <p:childTnLst>
                              <p:par>
                                <p:cTn id="41" presetID="10" presetClass="entr" presetSubtype="0" fill="hold" nodeType="afterEffect">
                                  <p:stCondLst>
                                    <p:cond delay="200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par>
                          <p:cTn id="44" fill="hold">
                            <p:stCondLst>
                              <p:cond delay="24500"/>
                            </p:stCondLst>
                            <p:childTnLst>
                              <p:par>
                                <p:cTn id="45" presetID="10" presetClass="entr" presetSubtype="0" fill="hold" nodeType="afterEffect">
                                  <p:stCondLst>
                                    <p:cond delay="200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par>
                          <p:cTn id="48" fill="hold">
                            <p:stCondLst>
                              <p:cond delay="27000"/>
                            </p:stCondLst>
                            <p:childTnLst>
                              <p:par>
                                <p:cTn id="49" presetID="10" presetClass="entr" presetSubtype="0" fill="hold" nodeType="afterEffect">
                                  <p:stCondLst>
                                    <p:cond delay="200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6E3AB44-63F5-4D7B-BDA2-A0AC28310923}"/>
              </a:ext>
            </a:extLst>
          </p:cNvPr>
          <p:cNvSpPr>
            <a:spLocks noGrp="1"/>
          </p:cNvSpPr>
          <p:nvPr>
            <p:ph idx="1"/>
          </p:nvPr>
        </p:nvSpPr>
        <p:spPr>
          <a:xfrm>
            <a:off x="1143000" y="687897"/>
            <a:ext cx="9872871" cy="5408103"/>
          </a:xfrm>
        </p:spPr>
        <p:txBody>
          <a:bodyPr>
            <a:normAutofit fontScale="47500" lnSpcReduction="20000"/>
          </a:bodyPr>
          <a:lstStyle/>
          <a:p>
            <a:r>
              <a:rPr lang="fr-FR" sz="4300" dirty="0"/>
              <a:t> </a:t>
            </a:r>
            <a:r>
              <a:rPr lang="fr-FR" sz="4300" i="1" dirty="0">
                <a:solidFill>
                  <a:schemeClr val="tx1"/>
                </a:solidFill>
              </a:rPr>
              <a:t>« Justement quoi ? »</a:t>
            </a:r>
            <a:endParaRPr lang="fr-FR" sz="4300" dirty="0">
              <a:solidFill>
                <a:schemeClr val="tx1"/>
              </a:solidFill>
            </a:endParaRPr>
          </a:p>
          <a:p>
            <a:r>
              <a:rPr lang="fr-FR" sz="4300" i="1" dirty="0">
                <a:solidFill>
                  <a:srgbClr val="C00000"/>
                </a:solidFill>
              </a:rPr>
              <a:t> </a:t>
            </a:r>
            <a:r>
              <a:rPr lang="fr-FR" sz="4300" dirty="0">
                <a:solidFill>
                  <a:srgbClr val="C00000"/>
                </a:solidFill>
              </a:rPr>
              <a:t>« Je pouvais pas être longé ! On n’avait pas mis de main-courante… »</a:t>
            </a:r>
          </a:p>
          <a:p>
            <a:r>
              <a:rPr lang="fr-FR" sz="4300" dirty="0">
                <a:solidFill>
                  <a:schemeClr val="tx1"/>
                </a:solidFill>
              </a:rPr>
              <a:t> </a:t>
            </a:r>
            <a:r>
              <a:rPr lang="fr-FR" sz="4300" i="1" dirty="0">
                <a:solidFill>
                  <a:schemeClr val="tx1"/>
                </a:solidFill>
              </a:rPr>
              <a:t>« !!! »</a:t>
            </a:r>
            <a:endParaRPr lang="fr-FR" sz="4300" dirty="0">
              <a:solidFill>
                <a:schemeClr val="tx1"/>
              </a:solidFill>
            </a:endParaRPr>
          </a:p>
          <a:p>
            <a:r>
              <a:rPr lang="fr-FR" sz="4300" i="1" dirty="0">
                <a:solidFill>
                  <a:srgbClr val="C00000"/>
                </a:solidFill>
              </a:rPr>
              <a:t> </a:t>
            </a:r>
            <a:r>
              <a:rPr lang="fr-FR" sz="4300" dirty="0">
                <a:solidFill>
                  <a:srgbClr val="C00000"/>
                </a:solidFill>
              </a:rPr>
              <a:t>« Enfin, au début on en a mis une, mais la corde était trop courte, alors il a bien fallu modifier l’équipement. C’est cette fiche d’équipement du topoguide qui est </a:t>
            </a:r>
            <a:r>
              <a:rPr lang="fr-FR" sz="4300" dirty="0" err="1">
                <a:solidFill>
                  <a:srgbClr val="C00000"/>
                </a:solidFill>
              </a:rPr>
              <a:t>déconnante</a:t>
            </a:r>
            <a:r>
              <a:rPr lang="fr-FR" sz="4300" dirty="0">
                <a:solidFill>
                  <a:srgbClr val="C00000"/>
                </a:solidFill>
              </a:rPr>
              <a:t> ! »</a:t>
            </a:r>
          </a:p>
          <a:p>
            <a:r>
              <a:rPr lang="fr-FR" sz="4300" dirty="0">
                <a:solidFill>
                  <a:schemeClr val="tx1"/>
                </a:solidFill>
              </a:rPr>
              <a:t> </a:t>
            </a:r>
            <a:r>
              <a:rPr lang="fr-FR" sz="4300" i="1" dirty="0">
                <a:solidFill>
                  <a:schemeClr val="tx1"/>
                </a:solidFill>
              </a:rPr>
              <a:t>« Quand même... pas de main-courante ! »</a:t>
            </a:r>
            <a:endParaRPr lang="fr-FR" sz="4300" dirty="0">
              <a:solidFill>
                <a:schemeClr val="tx1"/>
              </a:solidFill>
            </a:endParaRPr>
          </a:p>
          <a:p>
            <a:r>
              <a:rPr lang="fr-FR" sz="4300" i="1" dirty="0"/>
              <a:t> </a:t>
            </a:r>
            <a:r>
              <a:rPr lang="fr-FR" sz="4300" dirty="0">
                <a:solidFill>
                  <a:srgbClr val="C00000"/>
                </a:solidFill>
              </a:rPr>
              <a:t>« Oui... mais c’est tellement près de la sortie ! Le problème c’est que j’étais crevé. »</a:t>
            </a:r>
          </a:p>
          <a:p>
            <a:r>
              <a:rPr lang="fr-FR" sz="4300" dirty="0">
                <a:solidFill>
                  <a:schemeClr val="tx1"/>
                </a:solidFill>
              </a:rPr>
              <a:t> </a:t>
            </a:r>
            <a:r>
              <a:rPr lang="fr-FR" sz="4300" i="1" dirty="0">
                <a:solidFill>
                  <a:schemeClr val="tx1"/>
                </a:solidFill>
              </a:rPr>
              <a:t>« A ce point ? »</a:t>
            </a:r>
            <a:endParaRPr lang="fr-FR" sz="4300" dirty="0">
              <a:solidFill>
                <a:schemeClr val="tx1"/>
              </a:solidFill>
            </a:endParaRPr>
          </a:p>
          <a:p>
            <a:r>
              <a:rPr lang="fr-FR" sz="4300" i="1" dirty="0"/>
              <a:t> </a:t>
            </a:r>
            <a:r>
              <a:rPr lang="fr-FR" sz="4300" dirty="0">
                <a:solidFill>
                  <a:srgbClr val="C00000"/>
                </a:solidFill>
              </a:rPr>
              <a:t>« C’est surtout que j’avais pas mangé depuis la veille »</a:t>
            </a:r>
          </a:p>
          <a:p>
            <a:r>
              <a:rPr lang="fr-FR" sz="4300" dirty="0">
                <a:solidFill>
                  <a:schemeClr val="tx1"/>
                </a:solidFill>
              </a:rPr>
              <a:t> </a:t>
            </a:r>
            <a:r>
              <a:rPr lang="fr-FR" sz="4300" i="1" dirty="0">
                <a:solidFill>
                  <a:schemeClr val="tx1"/>
                </a:solidFill>
              </a:rPr>
              <a:t>« Vous n’aviez pas pris de bouffe ? »</a:t>
            </a:r>
            <a:endParaRPr lang="fr-FR" sz="4300" dirty="0">
              <a:solidFill>
                <a:schemeClr val="tx1"/>
              </a:solidFill>
            </a:endParaRPr>
          </a:p>
          <a:p>
            <a:r>
              <a:rPr lang="fr-FR" sz="4300" i="1" dirty="0"/>
              <a:t> </a:t>
            </a:r>
            <a:r>
              <a:rPr lang="fr-FR" sz="4300" dirty="0">
                <a:solidFill>
                  <a:srgbClr val="C00000"/>
                </a:solidFill>
              </a:rPr>
              <a:t>« Si, si, on a bien préparé le kit de bouffe, mais le dernier l’a oublié dans la bagnole... »</a:t>
            </a:r>
          </a:p>
          <a:p>
            <a:r>
              <a:rPr lang="fr-FR" sz="4300" dirty="0">
                <a:solidFill>
                  <a:srgbClr val="C00000"/>
                </a:solidFill>
              </a:rPr>
              <a:t> </a:t>
            </a:r>
            <a:r>
              <a:rPr lang="fr-FR" sz="4300" i="1" dirty="0">
                <a:solidFill>
                  <a:schemeClr val="tx1"/>
                </a:solidFill>
              </a:rPr>
              <a:t>« En effet ! C’est vraiment la faute à pas d’chance si tu as glissé ! »</a:t>
            </a:r>
            <a:endParaRPr lang="fr-FR" sz="4300" dirty="0">
              <a:solidFill>
                <a:schemeClr val="tx1"/>
              </a:solidFill>
            </a:endParaRPr>
          </a:p>
          <a:p>
            <a:endParaRPr lang="fr-FR" dirty="0"/>
          </a:p>
          <a:p>
            <a:pPr marL="45720" indent="0" algn="r">
              <a:buNone/>
            </a:pPr>
            <a:r>
              <a:rPr lang="fr-FR" sz="5100" b="1" i="1" dirty="0"/>
              <a:t>Et vous… vous vous seriez arrêté quand ?</a:t>
            </a:r>
          </a:p>
        </p:txBody>
      </p:sp>
    </p:spTree>
    <p:extLst>
      <p:ext uri="{BB962C8B-B14F-4D97-AF65-F5344CB8AC3E}">
        <p14:creationId xmlns:p14="http://schemas.microsoft.com/office/powerpoint/2010/main" val="200793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2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5500"/>
                            </p:stCondLst>
                            <p:childTnLst>
                              <p:par>
                                <p:cTn id="17" presetID="10" presetClass="entr" presetSubtype="0" fill="hold" nodeType="afterEffect">
                                  <p:stCondLst>
                                    <p:cond delay="2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2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450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par>
                          <p:cTn id="27" fill="hold">
                            <p:stCondLst>
                              <p:cond delay="13000"/>
                            </p:stCondLst>
                            <p:childTnLst>
                              <p:par>
                                <p:cTn id="28" presetID="10" presetClass="entr" presetSubtype="0" fill="hold" nodeType="afterEffect">
                                  <p:stCondLst>
                                    <p:cond delay="200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par>
                          <p:cTn id="31" fill="hold">
                            <p:stCondLst>
                              <p:cond delay="15500"/>
                            </p:stCondLst>
                            <p:childTnLst>
                              <p:par>
                                <p:cTn id="32" presetID="10" presetClass="entr" presetSubtype="0" fill="hold" nodeType="afterEffect">
                                  <p:stCondLst>
                                    <p:cond delay="200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par>
                          <p:cTn id="35" fill="hold">
                            <p:stCondLst>
                              <p:cond delay="18000"/>
                            </p:stCondLst>
                            <p:childTnLst>
                              <p:par>
                                <p:cTn id="36" presetID="10" presetClass="entr" presetSubtype="0" fill="hold" nodeType="afterEffect">
                                  <p:stCondLst>
                                    <p:cond delay="200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par>
                          <p:cTn id="39" fill="hold">
                            <p:stCondLst>
                              <p:cond delay="20500"/>
                            </p:stCondLst>
                            <p:childTnLst>
                              <p:par>
                                <p:cTn id="40" presetID="10" presetClass="entr" presetSubtype="0" fill="hold" nodeType="afterEffect">
                                  <p:stCondLst>
                                    <p:cond delay="200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par>
                          <p:cTn id="43" fill="hold">
                            <p:stCondLst>
                              <p:cond delay="23000"/>
                            </p:stCondLst>
                            <p:childTnLst>
                              <p:par>
                                <p:cTn id="44" presetID="10" presetClass="entr" presetSubtype="0" fill="hold" nodeType="afterEffect">
                                  <p:stCondLst>
                                    <p:cond delay="200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500"/>
                                        <p:tgtEl>
                                          <p:spTgt spid="3">
                                            <p:txEl>
                                              <p:pRg st="10" end="10"/>
                                            </p:txEl>
                                          </p:spTgt>
                                        </p:tgtEl>
                                      </p:cBhvr>
                                    </p:animEffect>
                                  </p:childTnLst>
                                </p:cTn>
                              </p:par>
                            </p:childTnLst>
                          </p:cTn>
                        </p:par>
                        <p:par>
                          <p:cTn id="47" fill="hold">
                            <p:stCondLst>
                              <p:cond delay="25500"/>
                            </p:stCondLst>
                            <p:childTnLst>
                              <p:par>
                                <p:cTn id="48" presetID="16" presetClass="entr" presetSubtype="21" fill="hold" nodeType="afterEffect">
                                  <p:stCondLst>
                                    <p:cond delay="5000"/>
                                  </p:stCondLst>
                                  <p:childTnLst>
                                    <p:set>
                                      <p:cBhvr>
                                        <p:cTn id="49" dur="1" fill="hold">
                                          <p:stCondLst>
                                            <p:cond delay="0"/>
                                          </p:stCondLst>
                                        </p:cTn>
                                        <p:tgtEl>
                                          <p:spTgt spid="3">
                                            <p:txEl>
                                              <p:pRg st="12" end="12"/>
                                            </p:txEl>
                                          </p:spTgt>
                                        </p:tgtEl>
                                        <p:attrNameLst>
                                          <p:attrName>style.visibility</p:attrName>
                                        </p:attrNameLst>
                                      </p:cBhvr>
                                      <p:to>
                                        <p:strVal val="visible"/>
                                      </p:to>
                                    </p:set>
                                    <p:animEffect transition="in" filter="barn(inVertical)">
                                      <p:cBhvr>
                                        <p:cTn id="50"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FB4C7A64-041F-4686-9938-50A190655B00}"/>
              </a:ext>
            </a:extLst>
          </p:cNvPr>
          <p:cNvGrpSpPr/>
          <p:nvPr/>
        </p:nvGrpSpPr>
        <p:grpSpPr>
          <a:xfrm>
            <a:off x="135924" y="148281"/>
            <a:ext cx="11911914" cy="6573795"/>
            <a:chOff x="135924" y="148281"/>
            <a:chExt cx="11911914" cy="6573795"/>
          </a:xfrm>
        </p:grpSpPr>
        <p:sp>
          <p:nvSpPr>
            <p:cNvPr id="13" name="Rectangle 12">
              <a:extLst>
                <a:ext uri="{FF2B5EF4-FFF2-40B4-BE49-F238E27FC236}">
                  <a16:creationId xmlns:a16="http://schemas.microsoft.com/office/drawing/2014/main" id="{4D539DB4-2EAA-4C5C-B5A1-23467986319A}"/>
                </a:ext>
              </a:extLst>
            </p:cNvPr>
            <p:cNvSpPr/>
            <p:nvPr/>
          </p:nvSpPr>
          <p:spPr>
            <a:xfrm>
              <a:off x="135924" y="148281"/>
              <a:ext cx="11911914" cy="6573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477DDB6F-4235-46E1-84F5-007B7A2F9680}"/>
                </a:ext>
              </a:extLst>
            </p:cNvPr>
            <p:cNvSpPr txBox="1"/>
            <p:nvPr/>
          </p:nvSpPr>
          <p:spPr>
            <a:xfrm>
              <a:off x="2818150" y="434716"/>
              <a:ext cx="9055894" cy="2308324"/>
            </a:xfrm>
            <a:prstGeom prst="rect">
              <a:avLst/>
            </a:prstGeom>
            <a:noFill/>
          </p:spPr>
          <p:txBody>
            <a:bodyPr wrap="square" rtlCol="0">
              <a:spAutoFit/>
            </a:bodyPr>
            <a:lstStyle/>
            <a:p>
              <a:pPr algn="r"/>
              <a:r>
                <a:rPr lang="fr-FR" sz="7200" dirty="0">
                  <a:solidFill>
                    <a:schemeClr val="bg1"/>
                  </a:solidFill>
                  <a:latin typeface="+mj-lt"/>
                </a:rPr>
                <a:t>DE l'ACCIDENTOLOGIE A LA PREVENTION</a:t>
              </a:r>
            </a:p>
          </p:txBody>
        </p:sp>
      </p:grpSp>
      <p:pic>
        <p:nvPicPr>
          <p:cNvPr id="10" name="Image 9">
            <a:extLst>
              <a:ext uri="{FF2B5EF4-FFF2-40B4-BE49-F238E27FC236}">
                <a16:creationId xmlns:a16="http://schemas.microsoft.com/office/drawing/2014/main" id="{7900BBC4-4DC5-4E4B-9B84-E48D469078BB}"/>
              </a:ext>
            </a:extLst>
          </p:cNvPr>
          <p:cNvPicPr>
            <a:picLocks noChangeAspect="1"/>
          </p:cNvPicPr>
          <p:nvPr/>
        </p:nvPicPr>
        <p:blipFill rotWithShape="1">
          <a:blip r:embed="rId2">
            <a:extLst>
              <a:ext uri="{28A0092B-C50C-407E-A947-70E740481C1C}">
                <a14:useLocalDpi xmlns:a14="http://schemas.microsoft.com/office/drawing/2010/main" val="0"/>
              </a:ext>
            </a:extLst>
          </a:blip>
          <a:srcRect t="13555" b="13440"/>
          <a:stretch/>
        </p:blipFill>
        <p:spPr>
          <a:xfrm>
            <a:off x="323849" y="1633928"/>
            <a:ext cx="5143500" cy="5006716"/>
          </a:xfrm>
          <a:prstGeom prst="rect">
            <a:avLst/>
          </a:prstGeom>
        </p:spPr>
      </p:pic>
      <p:sp>
        <p:nvSpPr>
          <p:cNvPr id="20" name="ZoneTexte 19">
            <a:extLst>
              <a:ext uri="{FF2B5EF4-FFF2-40B4-BE49-F238E27FC236}">
                <a16:creationId xmlns:a16="http://schemas.microsoft.com/office/drawing/2014/main" id="{21A5E4AB-BF4A-4A00-B0F3-6A2165D55695}"/>
              </a:ext>
            </a:extLst>
          </p:cNvPr>
          <p:cNvSpPr txBox="1"/>
          <p:nvPr/>
        </p:nvSpPr>
        <p:spPr>
          <a:xfrm>
            <a:off x="6190938" y="5666282"/>
            <a:ext cx="4716356" cy="584775"/>
          </a:xfrm>
          <a:prstGeom prst="rect">
            <a:avLst/>
          </a:prstGeom>
          <a:noFill/>
        </p:spPr>
        <p:txBody>
          <a:bodyPr wrap="none" rtlCol="0">
            <a:spAutoFit/>
          </a:bodyPr>
          <a:lstStyle/>
          <a:p>
            <a:r>
              <a:rPr lang="fr-FR" sz="3200" dirty="0"/>
              <a:t>…Comment gérer tout ça ?</a:t>
            </a:r>
          </a:p>
        </p:txBody>
      </p:sp>
    </p:spTree>
    <p:extLst>
      <p:ext uri="{BB962C8B-B14F-4D97-AF65-F5344CB8AC3E}">
        <p14:creationId xmlns:p14="http://schemas.microsoft.com/office/powerpoint/2010/main" val="2080740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C96E7813-61A7-4F0C-9EC4-E3119B753437}"/>
              </a:ext>
            </a:extLst>
          </p:cNvPr>
          <p:cNvSpPr>
            <a:spLocks noGrp="1"/>
          </p:cNvSpPr>
          <p:nvPr>
            <p:ph type="title"/>
          </p:nvPr>
        </p:nvSpPr>
        <p:spPr>
          <a:xfrm>
            <a:off x="0" y="437995"/>
            <a:ext cx="11522792" cy="923278"/>
          </a:xfrm>
        </p:spPr>
        <p:txBody>
          <a:bodyPr>
            <a:noAutofit/>
          </a:bodyPr>
          <a:lstStyle/>
          <a:p>
            <a:pPr algn="ctr"/>
            <a:r>
              <a:rPr lang="fr-FR" sz="4000" dirty="0"/>
              <a:t>Outils de prévention des risques en spéléologie</a:t>
            </a:r>
          </a:p>
        </p:txBody>
      </p:sp>
      <p:sp>
        <p:nvSpPr>
          <p:cNvPr id="7" name="Rectangle 6"/>
          <p:cNvSpPr/>
          <p:nvPr/>
        </p:nvSpPr>
        <p:spPr>
          <a:xfrm>
            <a:off x="563367" y="1410718"/>
            <a:ext cx="5033876" cy="1938992"/>
          </a:xfrm>
          <a:prstGeom prst="rect">
            <a:avLst/>
          </a:prstGeom>
        </p:spPr>
        <p:txBody>
          <a:bodyPr wrap="square">
            <a:spAutoFit/>
          </a:bodyPr>
          <a:lstStyle/>
          <a:p>
            <a:r>
              <a:rPr lang="fr-FR" sz="2400" dirty="0"/>
              <a:t>Le </a:t>
            </a:r>
            <a:r>
              <a:rPr lang="fr-FR" sz="2400" dirty="0">
                <a:solidFill>
                  <a:srgbClr val="00819B"/>
                </a:solidFill>
                <a:hlinkClick r:id="rId2" tooltip="Le 3*3">
                  <a:extLst>
                    <a:ext uri="{A12FA001-AC4F-418D-AE19-62706E023703}">
                      <ahyp:hlinkClr xmlns:ahyp="http://schemas.microsoft.com/office/drawing/2018/hyperlinkcolor" val="tx"/>
                    </a:ext>
                  </a:extLst>
                </a:hlinkClick>
              </a:rPr>
              <a:t>3x3</a:t>
            </a:r>
            <a:r>
              <a:rPr lang="fr-FR" sz="2400" dirty="0">
                <a:solidFill>
                  <a:sysClr val="windowText" lastClr="000000"/>
                </a:solidFill>
              </a:rPr>
              <a:t> : </a:t>
            </a:r>
            <a:r>
              <a:rPr lang="fr-FR" sz="2400" dirty="0"/>
              <a:t>outil d’aide à la décision</a:t>
            </a:r>
          </a:p>
          <a:p>
            <a:endParaRPr lang="fr-FR" sz="2400" dirty="0"/>
          </a:p>
          <a:p>
            <a:pPr marL="523875" indent="-342900">
              <a:buClr>
                <a:schemeClr val="accent1"/>
              </a:buClr>
              <a:buFont typeface="Wingdings" panose="05000000000000000000" pitchFamily="2" charset="2"/>
              <a:buChar char=""/>
            </a:pPr>
            <a:r>
              <a:rPr lang="fr-FR" sz="2400" dirty="0"/>
              <a:t>identifier les risques</a:t>
            </a:r>
          </a:p>
          <a:p>
            <a:pPr marL="523875" indent="-342900">
              <a:buClr>
                <a:schemeClr val="accent1"/>
              </a:buClr>
              <a:buFont typeface="Wingdings" panose="05000000000000000000" pitchFamily="2" charset="2"/>
              <a:buChar char=""/>
            </a:pPr>
            <a:r>
              <a:rPr lang="fr-FR" sz="2400" dirty="0"/>
              <a:t>rationaliser les prises de décisions à 3 moments clés</a:t>
            </a:r>
          </a:p>
        </p:txBody>
      </p:sp>
      <p:graphicFrame>
        <p:nvGraphicFramePr>
          <p:cNvPr id="3" name="Tableau 4">
            <a:extLst>
              <a:ext uri="{FF2B5EF4-FFF2-40B4-BE49-F238E27FC236}">
                <a16:creationId xmlns:a16="http://schemas.microsoft.com/office/drawing/2014/main" id="{0CE7FD10-A532-44A3-9E36-5CF70AC202F0}"/>
              </a:ext>
            </a:extLst>
          </p:cNvPr>
          <p:cNvGraphicFramePr>
            <a:graphicFrameLocks noGrp="1"/>
          </p:cNvGraphicFramePr>
          <p:nvPr>
            <p:extLst>
              <p:ext uri="{D42A27DB-BD31-4B8C-83A1-F6EECF244321}">
                <p14:modId xmlns:p14="http://schemas.microsoft.com/office/powerpoint/2010/main" val="3569337548"/>
              </p:ext>
            </p:extLst>
          </p:nvPr>
        </p:nvGraphicFramePr>
        <p:xfrm>
          <a:off x="488013" y="3987521"/>
          <a:ext cx="5418112" cy="2497800"/>
        </p:xfrm>
        <a:graphic>
          <a:graphicData uri="http://schemas.openxmlformats.org/drawingml/2006/table">
            <a:tbl>
              <a:tblPr firstRow="1" bandRow="1">
                <a:tableStyleId>{5940675A-B579-460E-94D1-54222C63F5DA}</a:tableStyleId>
              </a:tblPr>
              <a:tblGrid>
                <a:gridCol w="1354528">
                  <a:extLst>
                    <a:ext uri="{9D8B030D-6E8A-4147-A177-3AD203B41FA5}">
                      <a16:colId xmlns:a16="http://schemas.microsoft.com/office/drawing/2014/main" val="4199273885"/>
                    </a:ext>
                  </a:extLst>
                </a:gridCol>
                <a:gridCol w="1354528">
                  <a:extLst>
                    <a:ext uri="{9D8B030D-6E8A-4147-A177-3AD203B41FA5}">
                      <a16:colId xmlns:a16="http://schemas.microsoft.com/office/drawing/2014/main" val="1287812165"/>
                    </a:ext>
                  </a:extLst>
                </a:gridCol>
                <a:gridCol w="1354528">
                  <a:extLst>
                    <a:ext uri="{9D8B030D-6E8A-4147-A177-3AD203B41FA5}">
                      <a16:colId xmlns:a16="http://schemas.microsoft.com/office/drawing/2014/main" val="3966370184"/>
                    </a:ext>
                  </a:extLst>
                </a:gridCol>
                <a:gridCol w="1354528">
                  <a:extLst>
                    <a:ext uri="{9D8B030D-6E8A-4147-A177-3AD203B41FA5}">
                      <a16:colId xmlns:a16="http://schemas.microsoft.com/office/drawing/2014/main" val="3564203210"/>
                    </a:ext>
                  </a:extLst>
                </a:gridCol>
              </a:tblGrid>
              <a:tr h="370840">
                <a:tc>
                  <a:txBody>
                    <a:bodyPr/>
                    <a:lstStyle/>
                    <a:p>
                      <a:pPr algn="ctr"/>
                      <a:endParaRPr lang="fr-FR" sz="1200" dirty="0"/>
                    </a:p>
                  </a:txBody>
                  <a:tcPr marL="36000" marR="36000"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fr-FR" sz="1200" dirty="0"/>
                        <a:t>Facteurs humain</a:t>
                      </a:r>
                    </a:p>
                  </a:txBody>
                  <a:tcPr marL="36000" marR="36000" marT="36000" marB="36000" anchor="ctr">
                    <a:solidFill>
                      <a:schemeClr val="accent1"/>
                    </a:solidFill>
                  </a:tcPr>
                </a:tc>
                <a:tc>
                  <a:txBody>
                    <a:bodyPr/>
                    <a:lstStyle/>
                    <a:p>
                      <a:pPr algn="ctr"/>
                      <a:r>
                        <a:rPr lang="fr-FR" sz="1200" dirty="0"/>
                        <a:t>Conditions météo / hydrologiques / qualité de l’air</a:t>
                      </a:r>
                    </a:p>
                  </a:txBody>
                  <a:tcPr marL="36000" marR="36000" marT="36000" marB="36000" anchor="ctr">
                    <a:solidFill>
                      <a:schemeClr val="accent1"/>
                    </a:solidFill>
                  </a:tcPr>
                </a:tc>
                <a:tc>
                  <a:txBody>
                    <a:bodyPr/>
                    <a:lstStyle/>
                    <a:p>
                      <a:pPr algn="ctr"/>
                      <a:r>
                        <a:rPr lang="fr-FR" sz="1200" dirty="0"/>
                        <a:t>Site de pratique</a:t>
                      </a:r>
                    </a:p>
                  </a:txBody>
                  <a:tcPr marL="36000" marR="36000" marT="36000" marB="36000" anchor="ctr">
                    <a:solidFill>
                      <a:schemeClr val="accent1"/>
                    </a:solidFill>
                  </a:tcPr>
                </a:tc>
                <a:extLst>
                  <a:ext uri="{0D108BD9-81ED-4DB2-BD59-A6C34878D82A}">
                    <a16:rowId xmlns:a16="http://schemas.microsoft.com/office/drawing/2014/main" val="2273836762"/>
                  </a:ext>
                </a:extLst>
              </a:tr>
              <a:tr h="370840">
                <a:tc rowSpan="2">
                  <a:txBody>
                    <a:bodyPr/>
                    <a:lstStyle/>
                    <a:p>
                      <a:pPr algn="ctr"/>
                      <a:r>
                        <a:rPr lang="fr-FR" sz="1200" dirty="0"/>
                        <a:t>Préparation</a:t>
                      </a:r>
                    </a:p>
                  </a:txBody>
                  <a:tcPr marL="36000" marR="36000" marT="36000" marB="36000" anchor="ctr">
                    <a:solidFill>
                      <a:srgbClr val="C1440C"/>
                    </a:solidFill>
                  </a:tcPr>
                </a:tc>
                <a:tc>
                  <a:txBody>
                    <a:bodyPr/>
                    <a:lstStyle/>
                    <a:p>
                      <a:pPr algn="ctr"/>
                      <a:endParaRPr lang="fr-FR" sz="1200" dirty="0"/>
                    </a:p>
                  </a:txBody>
                  <a:tcPr marL="36000" marR="36000" marT="36000" marB="36000" anchor="ctr"/>
                </a:tc>
                <a:tc>
                  <a:txBody>
                    <a:bodyPr/>
                    <a:lstStyle/>
                    <a:p>
                      <a:pPr algn="ctr"/>
                      <a:endParaRPr lang="fr-FR" sz="1200" dirty="0"/>
                    </a:p>
                  </a:txBody>
                  <a:tcPr marL="36000" marR="36000" marT="36000" marB="36000" anchor="ctr"/>
                </a:tc>
                <a:tc>
                  <a:txBody>
                    <a:bodyPr/>
                    <a:lstStyle/>
                    <a:p>
                      <a:pPr algn="ctr"/>
                      <a:endParaRPr lang="fr-FR" sz="1200"/>
                    </a:p>
                  </a:txBody>
                  <a:tcPr marL="36000" marR="36000" marT="36000" marB="36000" anchor="ctr"/>
                </a:tc>
                <a:extLst>
                  <a:ext uri="{0D108BD9-81ED-4DB2-BD59-A6C34878D82A}">
                    <a16:rowId xmlns:a16="http://schemas.microsoft.com/office/drawing/2014/main" val="2985676318"/>
                  </a:ext>
                </a:extLst>
              </a:tr>
              <a:tr h="252000">
                <a:tc vMerge="1">
                  <a:txBody>
                    <a:bodyPr/>
                    <a:lstStyle/>
                    <a:p>
                      <a:pPr algn="ctr"/>
                      <a:endParaRPr lang="fr-FR" sz="1200" dirty="0"/>
                    </a:p>
                  </a:txBody>
                  <a:tcPr anchor="ctr">
                    <a:solidFill>
                      <a:srgbClr val="C1440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DECISION</a:t>
                      </a:r>
                    </a:p>
                  </a:txBody>
                  <a:tcPr marL="36000" marR="36000" marT="36000" marB="36000" anchor="ctr">
                    <a:solidFill>
                      <a:srgbClr val="00819B"/>
                    </a:solidFill>
                  </a:tcPr>
                </a:tc>
                <a:tc hMerge="1">
                  <a:txBody>
                    <a:bodyPr/>
                    <a:lstStyle/>
                    <a:p>
                      <a:pPr algn="ctr"/>
                      <a:endParaRPr lang="fr-FR" sz="1200" dirty="0"/>
                    </a:p>
                  </a:txBody>
                  <a:tcPr anchor="ctr">
                    <a:solidFill>
                      <a:srgbClr val="00819B"/>
                    </a:solidFill>
                  </a:tcPr>
                </a:tc>
                <a:tc hMerge="1">
                  <a:txBody>
                    <a:bodyPr/>
                    <a:lstStyle/>
                    <a:p>
                      <a:pPr algn="ctr"/>
                      <a:endParaRPr lang="fr-FR" sz="1200" dirty="0"/>
                    </a:p>
                  </a:txBody>
                  <a:tcPr anchor="ctr">
                    <a:solidFill>
                      <a:srgbClr val="00819B"/>
                    </a:solidFill>
                  </a:tcPr>
                </a:tc>
                <a:extLst>
                  <a:ext uri="{0D108BD9-81ED-4DB2-BD59-A6C34878D82A}">
                    <a16:rowId xmlns:a16="http://schemas.microsoft.com/office/drawing/2014/main" val="2399352888"/>
                  </a:ext>
                </a:extLst>
              </a:tr>
              <a:tr h="370840">
                <a:tc rowSpan="2">
                  <a:txBody>
                    <a:bodyPr/>
                    <a:lstStyle/>
                    <a:p>
                      <a:pPr algn="ctr"/>
                      <a:r>
                        <a:rPr lang="fr-FR" sz="1200" dirty="0"/>
                        <a:t>Arrivée sur le site</a:t>
                      </a:r>
                    </a:p>
                  </a:txBody>
                  <a:tcPr marL="36000" marR="36000" marT="36000" marB="36000" anchor="ctr">
                    <a:solidFill>
                      <a:schemeClr val="bg2">
                        <a:lumMod val="75000"/>
                      </a:schemeClr>
                    </a:solidFill>
                  </a:tcPr>
                </a:tc>
                <a:tc>
                  <a:txBody>
                    <a:bodyPr/>
                    <a:lstStyle/>
                    <a:p>
                      <a:pPr algn="ctr"/>
                      <a:endParaRPr lang="fr-FR" sz="1200" dirty="0"/>
                    </a:p>
                  </a:txBody>
                  <a:tcPr marL="36000" marR="36000" marT="36000" marB="36000" anchor="ctr"/>
                </a:tc>
                <a:tc>
                  <a:txBody>
                    <a:bodyPr/>
                    <a:lstStyle/>
                    <a:p>
                      <a:pPr algn="ctr"/>
                      <a:endParaRPr lang="fr-FR" sz="1200" dirty="0"/>
                    </a:p>
                  </a:txBody>
                  <a:tcPr marL="36000" marR="36000" marT="36000" marB="36000" anchor="ctr"/>
                </a:tc>
                <a:tc>
                  <a:txBody>
                    <a:bodyPr/>
                    <a:lstStyle/>
                    <a:p>
                      <a:pPr algn="ctr"/>
                      <a:endParaRPr lang="fr-FR" sz="1200" dirty="0"/>
                    </a:p>
                  </a:txBody>
                  <a:tcPr marL="36000" marR="36000" marT="36000" marB="36000" anchor="ctr"/>
                </a:tc>
                <a:extLst>
                  <a:ext uri="{0D108BD9-81ED-4DB2-BD59-A6C34878D82A}">
                    <a16:rowId xmlns:a16="http://schemas.microsoft.com/office/drawing/2014/main" val="994636833"/>
                  </a:ext>
                </a:extLst>
              </a:tr>
              <a:tr h="25200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dirty="0"/>
                    </a:p>
                  </a:txBody>
                  <a:tcPr anchor="ctr">
                    <a:solidFill>
                      <a:schemeClr val="bg2">
                        <a:lumMod val="75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DECISION</a:t>
                      </a:r>
                    </a:p>
                  </a:txBody>
                  <a:tcPr marL="36000" marR="36000" marT="36000" marB="36000" anchor="ctr">
                    <a:solidFill>
                      <a:srgbClr val="00819B"/>
                    </a:solidFill>
                  </a:tcPr>
                </a:tc>
                <a:tc hMerge="1">
                  <a:txBody>
                    <a:bodyPr/>
                    <a:lstStyle/>
                    <a:p>
                      <a:pPr algn="ctr"/>
                      <a:endParaRPr lang="fr-FR" sz="1200" dirty="0"/>
                    </a:p>
                  </a:txBody>
                  <a:tcPr anchor="ctr">
                    <a:solidFill>
                      <a:srgbClr val="00819B"/>
                    </a:solidFill>
                  </a:tcPr>
                </a:tc>
                <a:tc hMerge="1">
                  <a:txBody>
                    <a:bodyPr/>
                    <a:lstStyle/>
                    <a:p>
                      <a:pPr algn="ctr"/>
                      <a:endParaRPr lang="fr-FR" sz="1200" dirty="0"/>
                    </a:p>
                  </a:txBody>
                  <a:tcPr anchor="ctr">
                    <a:solidFill>
                      <a:srgbClr val="00819B"/>
                    </a:solidFill>
                  </a:tcPr>
                </a:tc>
                <a:extLst>
                  <a:ext uri="{0D108BD9-81ED-4DB2-BD59-A6C34878D82A}">
                    <a16:rowId xmlns:a16="http://schemas.microsoft.com/office/drawing/2014/main" val="754928493"/>
                  </a:ext>
                </a:extLst>
              </a:tr>
              <a:tr h="370840">
                <a:tc rowSpan="2">
                  <a:txBody>
                    <a:bodyPr/>
                    <a:lstStyle/>
                    <a:p>
                      <a:pPr algn="ctr"/>
                      <a:r>
                        <a:rPr lang="fr-FR" sz="1200" dirty="0"/>
                        <a:t>Pendant l’exploration</a:t>
                      </a:r>
                    </a:p>
                  </a:txBody>
                  <a:tcPr marL="36000" marR="36000" marT="36000" marB="36000" anchor="ctr">
                    <a:solidFill>
                      <a:srgbClr val="C1440C"/>
                    </a:solidFill>
                  </a:tcPr>
                </a:tc>
                <a:tc>
                  <a:txBody>
                    <a:bodyPr/>
                    <a:lstStyle/>
                    <a:p>
                      <a:pPr algn="ctr"/>
                      <a:endParaRPr lang="fr-FR" sz="1200"/>
                    </a:p>
                  </a:txBody>
                  <a:tcPr marL="36000" marR="36000" marT="36000" marB="36000" anchor="ctr"/>
                </a:tc>
                <a:tc>
                  <a:txBody>
                    <a:bodyPr/>
                    <a:lstStyle/>
                    <a:p>
                      <a:pPr algn="ctr"/>
                      <a:endParaRPr lang="fr-FR" sz="1200"/>
                    </a:p>
                  </a:txBody>
                  <a:tcPr marL="36000" marR="36000" marT="36000" marB="36000" anchor="ctr"/>
                </a:tc>
                <a:tc>
                  <a:txBody>
                    <a:bodyPr/>
                    <a:lstStyle/>
                    <a:p>
                      <a:pPr algn="ctr"/>
                      <a:endParaRPr lang="fr-FR" sz="1200" dirty="0"/>
                    </a:p>
                  </a:txBody>
                  <a:tcPr marL="36000" marR="36000" marT="36000" marB="36000" anchor="ctr"/>
                </a:tc>
                <a:extLst>
                  <a:ext uri="{0D108BD9-81ED-4DB2-BD59-A6C34878D82A}">
                    <a16:rowId xmlns:a16="http://schemas.microsoft.com/office/drawing/2014/main" val="3908836776"/>
                  </a:ext>
                </a:extLst>
              </a:tr>
              <a:tr h="25200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dirty="0"/>
                    </a:p>
                  </a:txBody>
                  <a:tcPr anchor="ctr">
                    <a:solidFill>
                      <a:srgbClr val="C1440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DECISION</a:t>
                      </a:r>
                    </a:p>
                  </a:txBody>
                  <a:tcPr marL="36000" marR="36000" marT="36000" marB="36000" anchor="ctr">
                    <a:solidFill>
                      <a:srgbClr val="00819B"/>
                    </a:solidFill>
                  </a:tcPr>
                </a:tc>
                <a:tc hMerge="1">
                  <a:txBody>
                    <a:bodyPr/>
                    <a:lstStyle/>
                    <a:p>
                      <a:pPr algn="ctr"/>
                      <a:endParaRPr lang="fr-FR" sz="1200" dirty="0"/>
                    </a:p>
                  </a:txBody>
                  <a:tcPr anchor="ctr">
                    <a:solidFill>
                      <a:srgbClr val="00819B"/>
                    </a:solidFill>
                  </a:tcPr>
                </a:tc>
                <a:tc hMerge="1">
                  <a:txBody>
                    <a:bodyPr/>
                    <a:lstStyle/>
                    <a:p>
                      <a:pPr algn="ctr"/>
                      <a:endParaRPr lang="fr-FR" sz="1200" dirty="0"/>
                    </a:p>
                  </a:txBody>
                  <a:tcPr anchor="ctr">
                    <a:solidFill>
                      <a:srgbClr val="00819B"/>
                    </a:solidFill>
                  </a:tcPr>
                </a:tc>
                <a:extLst>
                  <a:ext uri="{0D108BD9-81ED-4DB2-BD59-A6C34878D82A}">
                    <a16:rowId xmlns:a16="http://schemas.microsoft.com/office/drawing/2014/main" val="1875801962"/>
                  </a:ext>
                </a:extLst>
              </a:tr>
            </a:tbl>
          </a:graphicData>
        </a:graphic>
      </p:graphicFrame>
      <p:graphicFrame>
        <p:nvGraphicFramePr>
          <p:cNvPr id="5" name="Tableau 4">
            <a:extLst>
              <a:ext uri="{FF2B5EF4-FFF2-40B4-BE49-F238E27FC236}">
                <a16:creationId xmlns:a16="http://schemas.microsoft.com/office/drawing/2014/main" id="{74EA01CE-40C8-4856-A861-40385EBD868B}"/>
              </a:ext>
            </a:extLst>
          </p:cNvPr>
          <p:cNvGraphicFramePr>
            <a:graphicFrameLocks noGrp="1"/>
          </p:cNvGraphicFramePr>
          <p:nvPr>
            <p:extLst>
              <p:ext uri="{D42A27DB-BD31-4B8C-83A1-F6EECF244321}">
                <p14:modId xmlns:p14="http://schemas.microsoft.com/office/powerpoint/2010/main" val="1881044405"/>
              </p:ext>
            </p:extLst>
          </p:nvPr>
        </p:nvGraphicFramePr>
        <p:xfrm>
          <a:off x="9188970" y="4751293"/>
          <a:ext cx="1697485" cy="1544320"/>
        </p:xfrm>
        <a:graphic>
          <a:graphicData uri="http://schemas.openxmlformats.org/drawingml/2006/table">
            <a:tbl>
              <a:tblPr firstRow="1" bandRow="1">
                <a:tableStyleId>{2D5ABB26-0587-4C30-8999-92F81FD0307C}</a:tableStyleId>
              </a:tblPr>
              <a:tblGrid>
                <a:gridCol w="1697485">
                  <a:extLst>
                    <a:ext uri="{9D8B030D-6E8A-4147-A177-3AD203B41FA5}">
                      <a16:colId xmlns:a16="http://schemas.microsoft.com/office/drawing/2014/main" val="20000"/>
                    </a:ext>
                  </a:extLst>
                </a:gridCol>
              </a:tblGrid>
              <a:tr h="360000">
                <a:tc>
                  <a:txBody>
                    <a:bodyPr/>
                    <a:lstStyle/>
                    <a:p>
                      <a:pPr marR="33020" algn="ctr">
                        <a:lnSpc>
                          <a:spcPts val="1635"/>
                        </a:lnSpc>
                      </a:pPr>
                      <a:r>
                        <a:rPr sz="1200" b="1" dirty="0">
                          <a:latin typeface="+mn-lt"/>
                          <a:cs typeface="Calibri"/>
                        </a:rPr>
                        <a:t>MODE</a:t>
                      </a:r>
                      <a:endParaRPr sz="1200" dirty="0">
                        <a:latin typeface="+mn-lt"/>
                        <a:cs typeface="Calibri"/>
                      </a:endParaRPr>
                    </a:p>
                    <a:p>
                      <a:pPr algn="ctr">
                        <a:lnSpc>
                          <a:spcPct val="100000"/>
                        </a:lnSpc>
                        <a:spcBef>
                          <a:spcPts val="35"/>
                        </a:spcBef>
                      </a:pPr>
                      <a:r>
                        <a:rPr sz="1200" b="1" dirty="0">
                          <a:latin typeface="+mn-lt"/>
                          <a:cs typeface="Calibri"/>
                        </a:rPr>
                        <a:t>« DÉTENDU</a:t>
                      </a:r>
                      <a:r>
                        <a:rPr sz="1200" b="1" spc="-40" dirty="0">
                          <a:latin typeface="+mn-lt"/>
                          <a:cs typeface="Calibri"/>
                        </a:rPr>
                        <a:t> </a:t>
                      </a:r>
                      <a:r>
                        <a:rPr sz="1200" b="1" dirty="0">
                          <a:latin typeface="+mn-lt"/>
                          <a:cs typeface="Calibri"/>
                        </a:rPr>
                        <a:t>»</a:t>
                      </a:r>
                      <a:endParaRPr sz="1200" dirty="0">
                        <a:latin typeface="+mn-lt"/>
                        <a:cs typeface="Calibri"/>
                      </a:endParaRPr>
                    </a:p>
                  </a:txBody>
                  <a:tcPr marL="0" marR="0" marT="0"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9BBA58"/>
                    </a:solidFill>
                  </a:tcPr>
                </a:tc>
                <a:extLst>
                  <a:ext uri="{0D108BD9-81ED-4DB2-BD59-A6C34878D82A}">
                    <a16:rowId xmlns:a16="http://schemas.microsoft.com/office/drawing/2014/main" val="10000"/>
                  </a:ext>
                </a:extLst>
              </a:tr>
              <a:tr h="360000">
                <a:tc>
                  <a:txBody>
                    <a:bodyPr/>
                    <a:lstStyle/>
                    <a:p>
                      <a:pPr algn="ctr">
                        <a:lnSpc>
                          <a:spcPts val="1635"/>
                        </a:lnSpc>
                      </a:pPr>
                      <a:r>
                        <a:rPr sz="1200" b="1" dirty="0">
                          <a:latin typeface="+mn-lt"/>
                          <a:cs typeface="Calibri"/>
                        </a:rPr>
                        <a:t>MODE</a:t>
                      </a:r>
                      <a:endParaRPr sz="1200" dirty="0">
                        <a:latin typeface="+mn-lt"/>
                        <a:cs typeface="Calibri"/>
                      </a:endParaRPr>
                    </a:p>
                    <a:p>
                      <a:pPr algn="ctr">
                        <a:lnSpc>
                          <a:spcPct val="100000"/>
                        </a:lnSpc>
                        <a:spcBef>
                          <a:spcPts val="35"/>
                        </a:spcBef>
                      </a:pPr>
                      <a:r>
                        <a:rPr sz="1200" b="1" dirty="0">
                          <a:latin typeface="+mn-lt"/>
                          <a:cs typeface="Calibri"/>
                        </a:rPr>
                        <a:t>« </a:t>
                      </a:r>
                      <a:r>
                        <a:rPr sz="1200" b="1" spc="-5" dirty="0">
                          <a:latin typeface="+mn-lt"/>
                          <a:cs typeface="Calibri"/>
                        </a:rPr>
                        <a:t>MÉFIANCE</a:t>
                      </a:r>
                      <a:r>
                        <a:rPr sz="1200" b="1" spc="-30" dirty="0">
                          <a:latin typeface="+mn-lt"/>
                          <a:cs typeface="Calibri"/>
                        </a:rPr>
                        <a:t> </a:t>
                      </a:r>
                      <a:r>
                        <a:rPr sz="1200" b="1" dirty="0">
                          <a:latin typeface="+mn-lt"/>
                          <a:cs typeface="Calibri"/>
                        </a:rPr>
                        <a:t>»</a:t>
                      </a:r>
                      <a:endParaRPr sz="1200" dirty="0">
                        <a:latin typeface="+mn-lt"/>
                        <a:cs typeface="Calibri"/>
                      </a:endParaRPr>
                    </a:p>
                  </a:txBody>
                  <a:tcPr marL="0" marR="0" marT="0"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1"/>
                  </a:ext>
                </a:extLst>
              </a:tr>
              <a:tr h="360000">
                <a:tc>
                  <a:txBody>
                    <a:bodyPr/>
                    <a:lstStyle/>
                    <a:p>
                      <a:pPr algn="ctr">
                        <a:lnSpc>
                          <a:spcPts val="1635"/>
                        </a:lnSpc>
                      </a:pPr>
                      <a:r>
                        <a:rPr sz="1200" b="1" dirty="0">
                          <a:latin typeface="+mn-lt"/>
                          <a:cs typeface="Calibri"/>
                        </a:rPr>
                        <a:t>MODE</a:t>
                      </a:r>
                      <a:endParaRPr sz="1200" dirty="0">
                        <a:latin typeface="+mn-lt"/>
                        <a:cs typeface="Calibri"/>
                      </a:endParaRPr>
                    </a:p>
                    <a:p>
                      <a:pPr algn="ctr">
                        <a:lnSpc>
                          <a:spcPct val="100000"/>
                        </a:lnSpc>
                        <a:spcBef>
                          <a:spcPts val="35"/>
                        </a:spcBef>
                      </a:pPr>
                      <a:r>
                        <a:rPr sz="1200" b="1" dirty="0">
                          <a:latin typeface="+mn-lt"/>
                          <a:cs typeface="Calibri"/>
                        </a:rPr>
                        <a:t>« </a:t>
                      </a:r>
                      <a:r>
                        <a:rPr sz="1200" b="1" spc="-5" dirty="0">
                          <a:latin typeface="+mn-lt"/>
                          <a:cs typeface="Calibri"/>
                        </a:rPr>
                        <a:t>ALERTE</a:t>
                      </a:r>
                      <a:r>
                        <a:rPr sz="1200" b="1" spc="-30" dirty="0">
                          <a:latin typeface="+mn-lt"/>
                          <a:cs typeface="Calibri"/>
                        </a:rPr>
                        <a:t> </a:t>
                      </a:r>
                      <a:r>
                        <a:rPr sz="1200" b="1" dirty="0">
                          <a:latin typeface="+mn-lt"/>
                          <a:cs typeface="Calibri"/>
                        </a:rPr>
                        <a:t>»</a:t>
                      </a:r>
                      <a:endParaRPr sz="1200" dirty="0">
                        <a:latin typeface="+mn-lt"/>
                        <a:cs typeface="Calibri"/>
                      </a:endParaRPr>
                    </a:p>
                  </a:txBody>
                  <a:tcPr marL="0" marR="0" marT="0"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0000"/>
                    </a:solidFill>
                  </a:tcPr>
                </a:tc>
                <a:extLst>
                  <a:ext uri="{0D108BD9-81ED-4DB2-BD59-A6C34878D82A}">
                    <a16:rowId xmlns:a16="http://schemas.microsoft.com/office/drawing/2014/main" val="10002"/>
                  </a:ext>
                </a:extLst>
              </a:tr>
              <a:tr h="360000">
                <a:tc>
                  <a:txBody>
                    <a:bodyPr/>
                    <a:lstStyle/>
                    <a:p>
                      <a:pPr algn="ctr">
                        <a:lnSpc>
                          <a:spcPts val="1635"/>
                        </a:lnSpc>
                      </a:pPr>
                      <a:r>
                        <a:rPr sz="1200" b="1" dirty="0">
                          <a:solidFill>
                            <a:srgbClr val="FFFFFF"/>
                          </a:solidFill>
                          <a:latin typeface="+mn-lt"/>
                          <a:cs typeface="Calibri"/>
                        </a:rPr>
                        <a:t>MODE</a:t>
                      </a:r>
                      <a:endParaRPr sz="1200" dirty="0">
                        <a:latin typeface="+mn-lt"/>
                        <a:cs typeface="Calibri"/>
                      </a:endParaRPr>
                    </a:p>
                    <a:p>
                      <a:pPr algn="ctr">
                        <a:lnSpc>
                          <a:spcPct val="100000"/>
                        </a:lnSpc>
                        <a:spcBef>
                          <a:spcPts val="35"/>
                        </a:spcBef>
                      </a:pPr>
                      <a:r>
                        <a:rPr sz="1200" b="1" dirty="0">
                          <a:solidFill>
                            <a:srgbClr val="FFFFFF"/>
                          </a:solidFill>
                          <a:latin typeface="+mn-lt"/>
                          <a:cs typeface="Calibri"/>
                        </a:rPr>
                        <a:t>« </a:t>
                      </a:r>
                      <a:r>
                        <a:rPr sz="1200" b="1" spc="-5" dirty="0">
                          <a:solidFill>
                            <a:srgbClr val="FFFFFF"/>
                          </a:solidFill>
                          <a:latin typeface="+mn-lt"/>
                          <a:cs typeface="Calibri"/>
                        </a:rPr>
                        <a:t>DERAISONNABLE</a:t>
                      </a:r>
                      <a:r>
                        <a:rPr sz="1200" b="1" spc="-25" dirty="0">
                          <a:solidFill>
                            <a:srgbClr val="FFFFFF"/>
                          </a:solidFill>
                          <a:latin typeface="+mn-lt"/>
                          <a:cs typeface="Calibri"/>
                        </a:rPr>
                        <a:t> </a:t>
                      </a:r>
                      <a:r>
                        <a:rPr sz="1200" b="1" dirty="0">
                          <a:solidFill>
                            <a:srgbClr val="FFFFFF"/>
                          </a:solidFill>
                          <a:latin typeface="+mn-lt"/>
                          <a:cs typeface="Calibri"/>
                        </a:rPr>
                        <a:t>»</a:t>
                      </a:r>
                      <a:endParaRPr sz="1200" dirty="0">
                        <a:latin typeface="+mn-lt"/>
                        <a:cs typeface="Calibri"/>
                      </a:endParaRPr>
                    </a:p>
                  </a:txBody>
                  <a:tcPr marL="0" marR="0" marT="0" marB="0" anchor="ctr">
                    <a:lnT w="6350" cap="flat" cmpd="sng" algn="ctr">
                      <a:solidFill>
                        <a:srgbClr val="000000"/>
                      </a:solidFill>
                      <a:prstDash val="solid"/>
                      <a:round/>
                      <a:headEnd type="none" w="med" len="med"/>
                      <a:tailEnd type="none" w="med" len="med"/>
                    </a:lnT>
                    <a:solidFill>
                      <a:srgbClr val="000000"/>
                    </a:solidFill>
                  </a:tcPr>
                </a:tc>
                <a:extLst>
                  <a:ext uri="{0D108BD9-81ED-4DB2-BD59-A6C34878D82A}">
                    <a16:rowId xmlns:a16="http://schemas.microsoft.com/office/drawing/2014/main" val="10003"/>
                  </a:ext>
                </a:extLst>
              </a:tr>
            </a:tbl>
          </a:graphicData>
        </a:graphic>
      </p:graphicFrame>
      <p:pic>
        <p:nvPicPr>
          <p:cNvPr id="1026" name="Picture 2" descr="Feu">
            <a:extLst>
              <a:ext uri="{FF2B5EF4-FFF2-40B4-BE49-F238E27FC236}">
                <a16:creationId xmlns:a16="http://schemas.microsoft.com/office/drawing/2014/main" id="{CD4BDB72-4398-4D32-96FB-C503CFFA3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874" y="4548578"/>
            <a:ext cx="1633095" cy="183723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eur droit 9">
            <a:extLst>
              <a:ext uri="{FF2B5EF4-FFF2-40B4-BE49-F238E27FC236}">
                <a16:creationId xmlns:a16="http://schemas.microsoft.com/office/drawing/2014/main" id="{1952BB5E-FF9A-44DF-98A7-8268424D84E7}"/>
              </a:ext>
            </a:extLst>
          </p:cNvPr>
          <p:cNvCxnSpPr/>
          <p:nvPr/>
        </p:nvCxnSpPr>
        <p:spPr>
          <a:xfrm>
            <a:off x="6096000" y="1259174"/>
            <a:ext cx="0" cy="509665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B8BB577-9438-437A-B64A-C84EB9C6215E}"/>
              </a:ext>
            </a:extLst>
          </p:cNvPr>
          <p:cNvSpPr/>
          <p:nvPr/>
        </p:nvSpPr>
        <p:spPr>
          <a:xfrm>
            <a:off x="6470680" y="1472966"/>
            <a:ext cx="5506672" cy="2308324"/>
          </a:xfrm>
          <a:prstGeom prst="rect">
            <a:avLst/>
          </a:prstGeom>
        </p:spPr>
        <p:txBody>
          <a:bodyPr wrap="square">
            <a:spAutoFit/>
          </a:bodyPr>
          <a:lstStyle/>
          <a:p>
            <a:r>
              <a:rPr lang="fr-FR" sz="2400" dirty="0"/>
              <a:t>Les </a:t>
            </a:r>
            <a:r>
              <a:rPr lang="fr-FR" sz="2400" dirty="0">
                <a:solidFill>
                  <a:srgbClr val="00819B"/>
                </a:solidFill>
                <a:hlinkClick r:id="rId4" tooltip="Les modes de vigilance encadrés en spéléologie">
                  <a:extLst>
                    <a:ext uri="{A12FA001-AC4F-418D-AE19-62706E023703}">
                      <ahyp:hlinkClr xmlns:ahyp="http://schemas.microsoft.com/office/drawing/2018/hyperlinkcolor" val="tx"/>
                    </a:ext>
                  </a:extLst>
                </a:hlinkClick>
              </a:rPr>
              <a:t>niveaux de vigilance encadrés</a:t>
            </a:r>
            <a:r>
              <a:rPr lang="fr-FR" sz="2400" dirty="0"/>
              <a:t> :</a:t>
            </a:r>
          </a:p>
          <a:p>
            <a:pPr marL="523875" indent="-342900">
              <a:buClr>
                <a:schemeClr val="accent1"/>
              </a:buClr>
              <a:buFont typeface="Wingdings" panose="05000000000000000000" pitchFamily="2" charset="2"/>
              <a:buChar char=""/>
            </a:pPr>
            <a:endParaRPr lang="fr-FR" sz="2400" dirty="0"/>
          </a:p>
          <a:p>
            <a:pPr marL="523875" indent="-342900">
              <a:buClr>
                <a:schemeClr val="accent1"/>
              </a:buClr>
              <a:buFont typeface="Wingdings" panose="05000000000000000000" pitchFamily="2" charset="2"/>
              <a:buChar char=""/>
            </a:pPr>
            <a:r>
              <a:rPr lang="fr-FR" sz="2400" dirty="0"/>
              <a:t>adopter un mode de vigilance et un comportement adaptés au niveau du risque identifié à partir des résultats du 3x3</a:t>
            </a:r>
          </a:p>
        </p:txBody>
      </p:sp>
    </p:spTree>
    <p:extLst>
      <p:ext uri="{BB962C8B-B14F-4D97-AF65-F5344CB8AC3E}">
        <p14:creationId xmlns:p14="http://schemas.microsoft.com/office/powerpoint/2010/main" val="2275788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C96E7813-61A7-4F0C-9EC4-E3119B753437}"/>
              </a:ext>
            </a:extLst>
          </p:cNvPr>
          <p:cNvSpPr>
            <a:spLocks noGrp="1"/>
          </p:cNvSpPr>
          <p:nvPr>
            <p:ph type="title"/>
          </p:nvPr>
        </p:nvSpPr>
        <p:spPr>
          <a:xfrm>
            <a:off x="445895" y="391678"/>
            <a:ext cx="2559861" cy="738955"/>
          </a:xfrm>
        </p:spPr>
        <p:txBody>
          <a:bodyPr>
            <a:noAutofit/>
          </a:bodyPr>
          <a:lstStyle/>
          <a:p>
            <a:pPr>
              <a:lnSpc>
                <a:spcPct val="100000"/>
              </a:lnSpc>
              <a:spcBef>
                <a:spcPts val="600"/>
              </a:spcBef>
            </a:pPr>
            <a:r>
              <a:rPr lang="fr-FR" sz="3200" dirty="0"/>
              <a:t>Le 3 x 3</a:t>
            </a:r>
            <a:br>
              <a:rPr lang="fr-FR" sz="3200" dirty="0"/>
            </a:br>
            <a:r>
              <a:rPr lang="fr-FR" sz="2400" dirty="0">
                <a:solidFill>
                  <a:schemeClr val="tx1"/>
                </a:solidFill>
              </a:rPr>
              <a:t>Page 1</a:t>
            </a:r>
            <a:endParaRPr lang="fr-FR" sz="3200" dirty="0">
              <a:solidFill>
                <a:schemeClr val="tx1"/>
              </a:solidFill>
            </a:endParaRPr>
          </a:p>
        </p:txBody>
      </p:sp>
      <p:graphicFrame>
        <p:nvGraphicFramePr>
          <p:cNvPr id="9" name="object 4"/>
          <p:cNvGraphicFramePr>
            <a:graphicFrameLocks noGrp="1"/>
          </p:cNvGraphicFramePr>
          <p:nvPr>
            <p:extLst>
              <p:ext uri="{D42A27DB-BD31-4B8C-83A1-F6EECF244321}">
                <p14:modId xmlns:p14="http://schemas.microsoft.com/office/powerpoint/2010/main" val="680002026"/>
              </p:ext>
            </p:extLst>
          </p:nvPr>
        </p:nvGraphicFramePr>
        <p:xfrm>
          <a:off x="296211" y="1170047"/>
          <a:ext cx="11578110" cy="5262809"/>
        </p:xfrm>
        <a:graphic>
          <a:graphicData uri="http://schemas.openxmlformats.org/drawingml/2006/table">
            <a:tbl>
              <a:tblPr firstRow="1" bandRow="1">
                <a:tableStyleId>{2D5ABB26-0587-4C30-8999-92F81FD0307C}</a:tableStyleId>
              </a:tblPr>
              <a:tblGrid>
                <a:gridCol w="1535736">
                  <a:extLst>
                    <a:ext uri="{9D8B030D-6E8A-4147-A177-3AD203B41FA5}">
                      <a16:colId xmlns:a16="http://schemas.microsoft.com/office/drawing/2014/main" val="20000"/>
                    </a:ext>
                  </a:extLst>
                </a:gridCol>
                <a:gridCol w="3347458">
                  <a:extLst>
                    <a:ext uri="{9D8B030D-6E8A-4147-A177-3AD203B41FA5}">
                      <a16:colId xmlns:a16="http://schemas.microsoft.com/office/drawing/2014/main" val="20001"/>
                    </a:ext>
                  </a:extLst>
                </a:gridCol>
                <a:gridCol w="3347458">
                  <a:extLst>
                    <a:ext uri="{9D8B030D-6E8A-4147-A177-3AD203B41FA5}">
                      <a16:colId xmlns:a16="http://schemas.microsoft.com/office/drawing/2014/main" val="20002"/>
                    </a:ext>
                  </a:extLst>
                </a:gridCol>
                <a:gridCol w="3347458">
                  <a:extLst>
                    <a:ext uri="{9D8B030D-6E8A-4147-A177-3AD203B41FA5}">
                      <a16:colId xmlns:a16="http://schemas.microsoft.com/office/drawing/2014/main" val="20003"/>
                    </a:ext>
                  </a:extLst>
                </a:gridCol>
              </a:tblGrid>
              <a:tr h="504000">
                <a:tc>
                  <a:txBody>
                    <a:bodyPr/>
                    <a:lstStyle/>
                    <a:p>
                      <a:pPr>
                        <a:lnSpc>
                          <a:spcPct val="100000"/>
                        </a:lnSpc>
                      </a:pPr>
                      <a:endParaRPr sz="1200" dirty="0">
                        <a:latin typeface="+mn-lt"/>
                        <a:cs typeface="Times New Roman"/>
                      </a:endParaRPr>
                    </a:p>
                  </a:txBody>
                  <a:tcPr marL="72000" marR="72000" marT="36000" marB="36000">
                    <a:lnL w="12700" cap="flat" cmpd="sng" algn="ctr">
                      <a:noFill/>
                      <a:prstDash val="solid"/>
                      <a:round/>
                      <a:headEnd type="none" w="med" len="med"/>
                      <a:tailEnd type="none" w="med" len="med"/>
                    </a:lnL>
                    <a:lnR w="6350">
                      <a:solidFill>
                        <a:srgbClr val="000000"/>
                      </a:solidFill>
                      <a:prstDash val="solid"/>
                    </a:lnR>
                    <a:lnT w="12700" cap="flat" cmpd="sng" algn="ctr">
                      <a:noFill/>
                      <a:prstDash val="solid"/>
                      <a:round/>
                      <a:headEnd type="none" w="med" len="med"/>
                      <a:tailEnd type="none" w="med" len="med"/>
                    </a:lnT>
                    <a:lnB w="6350">
                      <a:solidFill>
                        <a:srgbClr val="000000"/>
                      </a:solidFill>
                      <a:prstDash val="solid"/>
                    </a:lnB>
                  </a:tcPr>
                </a:tc>
                <a:tc>
                  <a:txBody>
                    <a:bodyPr/>
                    <a:lstStyle/>
                    <a:p>
                      <a:pPr marL="0" marR="105410" indent="0" algn="ctr" defTabSz="914400" rtl="0" eaLnBrk="1" latinLnBrk="0" hangingPunct="1">
                        <a:lnSpc>
                          <a:spcPts val="1300"/>
                        </a:lnSpc>
                        <a:spcBef>
                          <a:spcPts val="0"/>
                        </a:spcBef>
                      </a:pPr>
                      <a:r>
                        <a:rPr sz="1600" b="1" kern="1200" spc="-5" dirty="0">
                          <a:solidFill>
                            <a:schemeClr val="tx1"/>
                          </a:solidFill>
                          <a:latin typeface="+mn-lt"/>
                          <a:ea typeface="+mn-ea"/>
                          <a:cs typeface="Arial"/>
                        </a:rPr>
                        <a:t>FACTEURS HUMAIN</a:t>
                      </a:r>
                    </a:p>
                  </a:txBody>
                  <a:tcPr marL="72000" marR="72000" marT="36000" marB="3600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0" marR="105410" indent="0" algn="ctr">
                        <a:lnSpc>
                          <a:spcPts val="1300"/>
                        </a:lnSpc>
                        <a:spcBef>
                          <a:spcPts val="0"/>
                        </a:spcBef>
                      </a:pPr>
                      <a:r>
                        <a:rPr sz="1600" b="1" spc="-5" dirty="0">
                          <a:latin typeface="+mn-lt"/>
                          <a:cs typeface="Arial"/>
                        </a:rPr>
                        <a:t>CONDITIONS METEO </a:t>
                      </a:r>
                      <a:r>
                        <a:rPr sz="1600" b="1" dirty="0">
                          <a:latin typeface="+mn-lt"/>
                          <a:cs typeface="Arial"/>
                        </a:rPr>
                        <a:t>/  </a:t>
                      </a:r>
                      <a:r>
                        <a:rPr sz="1600" b="1" spc="-5" dirty="0">
                          <a:latin typeface="+mn-lt"/>
                          <a:cs typeface="Arial"/>
                        </a:rPr>
                        <a:t>HYDROLOGIQUE</a:t>
                      </a:r>
                      <a:r>
                        <a:rPr lang="fr-FR" sz="1600" b="1" spc="-5" dirty="0">
                          <a:latin typeface="+mn-lt"/>
                          <a:cs typeface="Arial"/>
                        </a:rPr>
                        <a:t>S</a:t>
                      </a:r>
                      <a:r>
                        <a:rPr sz="1600" b="1" spc="-5" dirty="0">
                          <a:latin typeface="+mn-lt"/>
                          <a:cs typeface="Arial"/>
                        </a:rPr>
                        <a:t> </a:t>
                      </a:r>
                      <a:r>
                        <a:rPr sz="1600" b="1" dirty="0">
                          <a:latin typeface="+mn-lt"/>
                          <a:cs typeface="Arial"/>
                        </a:rPr>
                        <a:t>/ </a:t>
                      </a:r>
                      <a:r>
                        <a:rPr sz="1600" b="1" spc="-5" dirty="0">
                          <a:latin typeface="+mn-lt"/>
                          <a:cs typeface="Arial"/>
                        </a:rPr>
                        <a:t>QUALITE</a:t>
                      </a:r>
                      <a:r>
                        <a:rPr sz="1600" b="1" spc="-40" dirty="0">
                          <a:latin typeface="+mn-lt"/>
                          <a:cs typeface="Arial"/>
                        </a:rPr>
                        <a:t> </a:t>
                      </a:r>
                      <a:r>
                        <a:rPr sz="1600" b="1" spc="-5" dirty="0">
                          <a:latin typeface="+mn-lt"/>
                          <a:cs typeface="Arial"/>
                        </a:rPr>
                        <a:t>DE  L’AIR</a:t>
                      </a:r>
                      <a:endParaRPr sz="1600" dirty="0">
                        <a:latin typeface="+mn-lt"/>
                        <a:cs typeface="Arial"/>
                      </a:endParaRPr>
                    </a:p>
                  </a:txBody>
                  <a:tcPr marL="72000" marR="72000" marT="36000"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0" marR="105410" indent="0" algn="ctr" defTabSz="914400" rtl="0" eaLnBrk="1" latinLnBrk="0" hangingPunct="1">
                        <a:lnSpc>
                          <a:spcPts val="1300"/>
                        </a:lnSpc>
                        <a:spcBef>
                          <a:spcPts val="0"/>
                        </a:spcBef>
                      </a:pPr>
                      <a:r>
                        <a:rPr sz="1600" b="1" kern="1200" spc="-5" dirty="0">
                          <a:solidFill>
                            <a:schemeClr val="tx1"/>
                          </a:solidFill>
                          <a:latin typeface="+mn-lt"/>
                          <a:ea typeface="+mn-ea"/>
                          <a:cs typeface="Arial"/>
                        </a:rPr>
                        <a:t>SITE DE PRATIQUE</a:t>
                      </a:r>
                    </a:p>
                  </a:txBody>
                  <a:tcPr marL="72000" marR="72000" marT="36000" marB="3600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2953512">
                <a:tc>
                  <a:txBody>
                    <a:bodyPr/>
                    <a:lstStyle/>
                    <a:p>
                      <a:pPr algn="ctr">
                        <a:lnSpc>
                          <a:spcPct val="100000"/>
                        </a:lnSpc>
                        <a:spcBef>
                          <a:spcPts val="0"/>
                        </a:spcBef>
                      </a:pPr>
                      <a:endParaRPr sz="1600" dirty="0">
                        <a:latin typeface="+mn-lt"/>
                        <a:cs typeface="Times New Roman"/>
                      </a:endParaRPr>
                    </a:p>
                    <a:p>
                      <a:pPr algn="ctr">
                        <a:lnSpc>
                          <a:spcPct val="100000"/>
                        </a:lnSpc>
                        <a:spcBef>
                          <a:spcPts val="0"/>
                        </a:spcBef>
                      </a:pPr>
                      <a:r>
                        <a:rPr sz="1600" b="1" spc="-5" dirty="0">
                          <a:latin typeface="+mn-lt"/>
                          <a:cs typeface="Arial"/>
                        </a:rPr>
                        <a:t>PREPARATION</a:t>
                      </a:r>
                      <a:endParaRPr sz="1600" dirty="0">
                        <a:latin typeface="+mn-lt"/>
                        <a:cs typeface="Arial"/>
                      </a:endParaRPr>
                    </a:p>
                    <a:p>
                      <a:pPr algn="ctr">
                        <a:lnSpc>
                          <a:spcPct val="100000"/>
                        </a:lnSpc>
                        <a:spcBef>
                          <a:spcPts val="0"/>
                        </a:spcBef>
                      </a:pPr>
                      <a:endParaRPr lang="fr-FR" sz="1600" dirty="0">
                        <a:latin typeface="+mn-lt"/>
                        <a:cs typeface="Times New Roman"/>
                      </a:endParaRPr>
                    </a:p>
                    <a:p>
                      <a:pPr algn="ctr">
                        <a:lnSpc>
                          <a:spcPct val="100000"/>
                        </a:lnSpc>
                        <a:spcBef>
                          <a:spcPts val="0"/>
                        </a:spcBef>
                      </a:pPr>
                      <a:r>
                        <a:rPr lang="fr-FR" sz="1600" dirty="0">
                          <a:latin typeface="+mn-lt"/>
                          <a:cs typeface="Times New Roman"/>
                        </a:rPr>
                        <a:t>Planification du projet avec alternatives</a:t>
                      </a:r>
                    </a:p>
                  </a:txBody>
                  <a:tcPr marL="72000" marR="72000" marT="36000" marB="36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90488" indent="-90488">
                        <a:lnSpc>
                          <a:spcPct val="100000"/>
                        </a:lnSpc>
                        <a:spcBef>
                          <a:spcPts val="0"/>
                        </a:spcBef>
                        <a:buFont typeface="Calibri"/>
                        <a:buChar char="•"/>
                        <a:tabLst>
                          <a:tab pos="90488" algn="l"/>
                        </a:tabLst>
                      </a:pPr>
                      <a:r>
                        <a:rPr lang="fr-FR" sz="1400" spc="-5" noProof="0" dirty="0">
                          <a:latin typeface="+mn-lt"/>
                          <a:cs typeface="Arial"/>
                        </a:rPr>
                        <a:t>Etat physique</a:t>
                      </a:r>
                      <a:r>
                        <a:rPr lang="fr-FR" sz="1400" spc="-10" noProof="0" dirty="0">
                          <a:latin typeface="+mn-lt"/>
                          <a:cs typeface="Arial"/>
                        </a:rPr>
                        <a:t> et </a:t>
                      </a:r>
                      <a:r>
                        <a:rPr lang="fr-FR" sz="1400" spc="-5" noProof="0" dirty="0">
                          <a:latin typeface="+mn-lt"/>
                          <a:cs typeface="Arial"/>
                        </a:rPr>
                        <a:t>psychique du/des cadre/s </a:t>
                      </a:r>
                      <a:r>
                        <a:rPr lang="fr-FR" sz="1400" noProof="0" dirty="0">
                          <a:latin typeface="+mn-lt"/>
                          <a:cs typeface="Arial"/>
                        </a:rPr>
                        <a:t>et </a:t>
                      </a:r>
                      <a:r>
                        <a:rPr lang="fr-FR" sz="1400" spc="-10" noProof="0" dirty="0">
                          <a:latin typeface="+mn-lt"/>
                          <a:cs typeface="Arial"/>
                        </a:rPr>
                        <a:t>des  </a:t>
                      </a:r>
                      <a:r>
                        <a:rPr lang="fr-FR" sz="1400" spc="-5" noProof="0" dirty="0">
                          <a:latin typeface="+mn-lt"/>
                          <a:cs typeface="Arial"/>
                        </a:rPr>
                        <a:t>équipiers ?</a:t>
                      </a:r>
                      <a:endParaRPr lang="fr-FR" sz="1400" noProof="0" dirty="0">
                        <a:latin typeface="+mn-lt"/>
                        <a:cs typeface="Arial"/>
                      </a:endParaRPr>
                    </a:p>
                    <a:p>
                      <a:pPr marL="90488" indent="-90488">
                        <a:lnSpc>
                          <a:spcPct val="100000"/>
                        </a:lnSpc>
                        <a:spcBef>
                          <a:spcPts val="0"/>
                        </a:spcBef>
                        <a:buChar char="•"/>
                        <a:tabLst>
                          <a:tab pos="90488" algn="l"/>
                        </a:tabLst>
                      </a:pPr>
                      <a:r>
                        <a:rPr lang="fr-FR" sz="1400" spc="-5" noProof="0" dirty="0">
                          <a:latin typeface="+mn-lt"/>
                          <a:cs typeface="Arial"/>
                        </a:rPr>
                        <a:t>Attentes du</a:t>
                      </a:r>
                      <a:r>
                        <a:rPr lang="fr-FR" sz="1400" spc="10" noProof="0" dirty="0">
                          <a:latin typeface="+mn-lt"/>
                          <a:cs typeface="Arial"/>
                        </a:rPr>
                        <a:t> </a:t>
                      </a:r>
                      <a:r>
                        <a:rPr lang="fr-FR" sz="1400" spc="-5" noProof="0" dirty="0">
                          <a:latin typeface="+mn-lt"/>
                          <a:cs typeface="Arial"/>
                        </a:rPr>
                        <a:t>groupe</a:t>
                      </a:r>
                    </a:p>
                    <a:p>
                      <a:pPr marL="90488" indent="-90488">
                        <a:lnSpc>
                          <a:spcPct val="100000"/>
                        </a:lnSpc>
                        <a:spcBef>
                          <a:spcPts val="0"/>
                        </a:spcBef>
                        <a:buChar char="•"/>
                        <a:tabLst>
                          <a:tab pos="90488" algn="l"/>
                        </a:tabLst>
                      </a:pPr>
                      <a:r>
                        <a:rPr lang="fr-FR" sz="1400" spc="-5" noProof="0" dirty="0">
                          <a:latin typeface="+mn-lt"/>
                          <a:cs typeface="Arial"/>
                        </a:rPr>
                        <a:t>Niveau technique </a:t>
                      </a:r>
                      <a:r>
                        <a:rPr lang="fr-FR" sz="1400" spc="-10" noProof="0" dirty="0">
                          <a:latin typeface="+mn-lt"/>
                          <a:cs typeface="Arial"/>
                        </a:rPr>
                        <a:t>et  </a:t>
                      </a:r>
                      <a:r>
                        <a:rPr lang="fr-FR" sz="1400" spc="-5" noProof="0" dirty="0">
                          <a:latin typeface="+mn-lt"/>
                          <a:cs typeface="Arial"/>
                        </a:rPr>
                        <a:t>expérience des participants ?</a:t>
                      </a:r>
                      <a:endParaRPr lang="fr-FR" sz="1400" noProof="0" dirty="0">
                        <a:latin typeface="+mn-lt"/>
                        <a:cs typeface="Arial"/>
                      </a:endParaRPr>
                    </a:p>
                    <a:p>
                      <a:pPr marL="90488" indent="-90488">
                        <a:lnSpc>
                          <a:spcPct val="100000"/>
                        </a:lnSpc>
                        <a:spcBef>
                          <a:spcPts val="0"/>
                        </a:spcBef>
                        <a:buChar char="•"/>
                        <a:tabLst>
                          <a:tab pos="90488" algn="l"/>
                        </a:tabLst>
                      </a:pPr>
                      <a:r>
                        <a:rPr lang="fr-FR" sz="1400" spc="-5" noProof="0" dirty="0">
                          <a:latin typeface="+mn-lt"/>
                          <a:cs typeface="Arial"/>
                        </a:rPr>
                        <a:t>Effectif, compétences du groupe adapté?</a:t>
                      </a:r>
                      <a:endParaRPr lang="fr-FR" sz="1400" noProof="0" dirty="0">
                        <a:latin typeface="+mn-lt"/>
                        <a:cs typeface="Arial"/>
                      </a:endParaRPr>
                    </a:p>
                    <a:p>
                      <a:pPr marL="90488" marR="91440" indent="-90488">
                        <a:lnSpc>
                          <a:spcPct val="100000"/>
                        </a:lnSpc>
                        <a:spcBef>
                          <a:spcPts val="0"/>
                        </a:spcBef>
                        <a:buChar char="•"/>
                        <a:tabLst>
                          <a:tab pos="90488" algn="l"/>
                        </a:tabLst>
                      </a:pPr>
                      <a:r>
                        <a:rPr lang="fr-FR" sz="1400" spc="-5" noProof="0" dirty="0">
                          <a:latin typeface="+mn-lt"/>
                          <a:cs typeface="Arial"/>
                        </a:rPr>
                        <a:t>Equipement/ matériel individuel et collectif disponibles </a:t>
                      </a:r>
                      <a:r>
                        <a:rPr lang="fr-FR" sz="1400" noProof="0" dirty="0">
                          <a:latin typeface="+mn-lt"/>
                          <a:cs typeface="Arial"/>
                        </a:rPr>
                        <a:t>et </a:t>
                      </a:r>
                      <a:r>
                        <a:rPr lang="fr-FR" sz="1400" spc="-5" noProof="0" dirty="0">
                          <a:latin typeface="+mn-lt"/>
                          <a:cs typeface="Arial"/>
                        </a:rPr>
                        <a:t>adaptés ?</a:t>
                      </a:r>
                      <a:endParaRPr lang="fr-FR" sz="1400" noProof="0" dirty="0">
                        <a:latin typeface="+mn-lt"/>
                        <a:cs typeface="Arial"/>
                      </a:endParaRPr>
                    </a:p>
                  </a:txBody>
                  <a:tcPr marL="72000" marR="72000" marT="36000" marB="36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90488" marR="91440" indent="-90488" algn="l" defTabSz="914400" rtl="0" eaLnBrk="1" latinLnBrk="0" hangingPunct="1">
                        <a:lnSpc>
                          <a:spcPct val="100000"/>
                        </a:lnSpc>
                        <a:spcBef>
                          <a:spcPts val="0"/>
                        </a:spcBef>
                        <a:buChar char="•"/>
                        <a:tabLst>
                          <a:tab pos="90488" algn="l"/>
                        </a:tabLst>
                      </a:pPr>
                      <a:r>
                        <a:rPr lang="fr-FR" sz="1400" kern="1200" spc="-5" noProof="0" dirty="0">
                          <a:solidFill>
                            <a:schemeClr val="tx1"/>
                          </a:solidFill>
                          <a:latin typeface="+mn-lt"/>
                          <a:ea typeface="+mn-ea"/>
                          <a:cs typeface="Arial"/>
                        </a:rPr>
                        <a:t>Hydrologie du massif et de la cavité</a:t>
                      </a:r>
                    </a:p>
                    <a:p>
                      <a:pPr marL="90488" marR="91440" indent="-90488" algn="l" defTabSz="914400" rtl="0" eaLnBrk="1" latinLnBrk="0" hangingPunct="1">
                        <a:lnSpc>
                          <a:spcPct val="100000"/>
                        </a:lnSpc>
                        <a:spcBef>
                          <a:spcPts val="0"/>
                        </a:spcBef>
                        <a:buChar char="•"/>
                        <a:tabLst>
                          <a:tab pos="90488" algn="l"/>
                        </a:tabLst>
                      </a:pPr>
                      <a:r>
                        <a:rPr lang="fr-FR" sz="1400" kern="1200" spc="-5" noProof="0" dirty="0">
                          <a:solidFill>
                            <a:schemeClr val="tx1"/>
                          </a:solidFill>
                          <a:latin typeface="+mn-lt"/>
                          <a:ea typeface="+mn-ea"/>
                          <a:cs typeface="Arial"/>
                        </a:rPr>
                        <a:t>Prévisions météo </a:t>
                      </a:r>
                    </a:p>
                    <a:p>
                      <a:pPr marL="90488" marR="91440" indent="-90488" algn="l" defTabSz="914400" rtl="0" eaLnBrk="1" latinLnBrk="0" hangingPunct="1">
                        <a:lnSpc>
                          <a:spcPct val="100000"/>
                        </a:lnSpc>
                        <a:spcBef>
                          <a:spcPts val="0"/>
                        </a:spcBef>
                        <a:buChar char="•"/>
                        <a:tabLst>
                          <a:tab pos="90488" algn="l"/>
                        </a:tabLst>
                      </a:pPr>
                      <a:r>
                        <a:rPr lang="fr-FR" sz="1400" kern="1200" spc="-5" noProof="0" dirty="0">
                          <a:solidFill>
                            <a:schemeClr val="tx1"/>
                          </a:solidFill>
                          <a:latin typeface="+mn-lt"/>
                          <a:ea typeface="+mn-ea"/>
                          <a:cs typeface="Arial"/>
                        </a:rPr>
                        <a:t>Températures et précipitations des  jours précédents selon le régime  d’alimentation de la cavité</a:t>
                      </a:r>
                    </a:p>
                    <a:p>
                      <a:pPr marL="90488" marR="91440" indent="-90488" algn="l" defTabSz="914400" rtl="0" eaLnBrk="1" latinLnBrk="0" hangingPunct="1">
                        <a:lnSpc>
                          <a:spcPct val="100000"/>
                        </a:lnSpc>
                        <a:spcBef>
                          <a:spcPts val="0"/>
                        </a:spcBef>
                        <a:buChar char="•"/>
                        <a:tabLst>
                          <a:tab pos="90488" algn="l"/>
                        </a:tabLst>
                      </a:pPr>
                      <a:r>
                        <a:rPr lang="fr-FR" sz="1400" kern="1200" spc="-5" noProof="0" dirty="0">
                          <a:solidFill>
                            <a:schemeClr val="tx1"/>
                          </a:solidFill>
                          <a:latin typeface="+mn-lt"/>
                          <a:ea typeface="+mn-ea"/>
                          <a:cs typeface="Arial"/>
                        </a:rPr>
                        <a:t>Présence connue de gaz (CO2,  organiques)</a:t>
                      </a:r>
                    </a:p>
                    <a:p>
                      <a:pPr marL="90488" marR="91440" indent="-90488" algn="l" defTabSz="914400" rtl="0" eaLnBrk="1" latinLnBrk="0" hangingPunct="1">
                        <a:lnSpc>
                          <a:spcPct val="100000"/>
                        </a:lnSpc>
                        <a:spcBef>
                          <a:spcPts val="0"/>
                        </a:spcBef>
                        <a:buChar char="•"/>
                        <a:tabLst>
                          <a:tab pos="90488" algn="l"/>
                        </a:tabLst>
                      </a:pPr>
                      <a:endParaRPr lang="fr-FR" sz="1400" kern="1200" spc="-5" noProof="0" dirty="0">
                        <a:solidFill>
                          <a:schemeClr val="tx1"/>
                        </a:solidFill>
                        <a:latin typeface="+mn-lt"/>
                        <a:ea typeface="+mn-ea"/>
                        <a:cs typeface="Arial"/>
                      </a:endParaRPr>
                    </a:p>
                    <a:p>
                      <a:pPr marL="0" marR="91440" indent="0" algn="l" defTabSz="914400" rtl="0" eaLnBrk="1" latinLnBrk="0" hangingPunct="1">
                        <a:lnSpc>
                          <a:spcPct val="100000"/>
                        </a:lnSpc>
                        <a:spcBef>
                          <a:spcPts val="0"/>
                        </a:spcBef>
                        <a:buNone/>
                        <a:tabLst>
                          <a:tab pos="90488" algn="l"/>
                        </a:tabLst>
                      </a:pPr>
                      <a:r>
                        <a:rPr lang="fr-FR" sz="1400" i="1" kern="1200" spc="-5" noProof="0" dirty="0">
                          <a:solidFill>
                            <a:schemeClr val="tx1"/>
                          </a:solidFill>
                          <a:latin typeface="+mn-lt"/>
                          <a:ea typeface="+mn-ea"/>
                          <a:cs typeface="Arial"/>
                        </a:rPr>
                        <a:t>Se renseigner auprès des acteurs  locaux compétents, sites internet,  topos…</a:t>
                      </a:r>
                    </a:p>
                  </a:txBody>
                  <a:tcPr marL="72000" marR="72000" marT="36000" marB="36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90488" marR="62865" indent="-90488" algn="l">
                        <a:lnSpc>
                          <a:spcPct val="100000"/>
                        </a:lnSpc>
                        <a:buFont typeface="Calibri"/>
                        <a:buChar char="•"/>
                        <a:tabLst>
                          <a:tab pos="90488" algn="l"/>
                        </a:tabLst>
                      </a:pPr>
                      <a:r>
                        <a:rPr lang="fr-FR" sz="1400" kern="1200" spc="-5" noProof="0" dirty="0">
                          <a:solidFill>
                            <a:schemeClr val="tx1"/>
                          </a:solidFill>
                          <a:latin typeface="+mn-lt"/>
                          <a:ea typeface="+mn-ea"/>
                          <a:cs typeface="Arial"/>
                        </a:rPr>
                        <a:t>Réglementation de la pratique (sécurité  ou aspects environnementaux / chiroptères)</a:t>
                      </a:r>
                    </a:p>
                    <a:p>
                      <a:pPr marL="90488" indent="-90488" algn="l">
                        <a:lnSpc>
                          <a:spcPct val="100000"/>
                        </a:lnSpc>
                        <a:buChar char="•"/>
                        <a:tabLst>
                          <a:tab pos="90488" algn="l"/>
                        </a:tabLst>
                      </a:pPr>
                      <a:r>
                        <a:rPr lang="fr-FR" sz="1400" kern="1200" spc="-5" noProof="0" dirty="0">
                          <a:solidFill>
                            <a:schemeClr val="tx1"/>
                          </a:solidFill>
                          <a:latin typeface="+mn-lt"/>
                          <a:ea typeface="+mn-ea"/>
                          <a:cs typeface="Arial"/>
                        </a:rPr>
                        <a:t>Accessibilité du massif / période</a:t>
                      </a:r>
                    </a:p>
                    <a:p>
                      <a:pPr marL="90488" indent="-90488" algn="l">
                        <a:lnSpc>
                          <a:spcPct val="100000"/>
                        </a:lnSpc>
                        <a:buChar char="•"/>
                        <a:tabLst>
                          <a:tab pos="90488" algn="l"/>
                        </a:tabLst>
                      </a:pPr>
                      <a:r>
                        <a:rPr lang="fr-FR" sz="1400" kern="1200" spc="-5" noProof="0" dirty="0">
                          <a:solidFill>
                            <a:schemeClr val="tx1"/>
                          </a:solidFill>
                          <a:latin typeface="+mn-lt"/>
                          <a:ea typeface="+mn-ea"/>
                          <a:cs typeface="Arial"/>
                        </a:rPr>
                        <a:t>Connaissance personnelle du terrain</a:t>
                      </a:r>
                    </a:p>
                    <a:p>
                      <a:pPr marL="90488" marR="60960" indent="-90488" algn="l">
                        <a:lnSpc>
                          <a:spcPct val="100000"/>
                        </a:lnSpc>
                        <a:spcBef>
                          <a:spcPts val="55"/>
                        </a:spcBef>
                        <a:buChar char="•"/>
                        <a:tabLst>
                          <a:tab pos="90488" algn="l"/>
                        </a:tabLst>
                      </a:pPr>
                      <a:r>
                        <a:rPr lang="fr-FR" sz="1400" kern="1200" spc="-5" noProof="0" dirty="0">
                          <a:solidFill>
                            <a:schemeClr val="tx1"/>
                          </a:solidFill>
                          <a:latin typeface="+mn-lt"/>
                          <a:ea typeface="+mn-ea"/>
                          <a:cs typeface="Arial"/>
                        </a:rPr>
                        <a:t>Identification générale de l’engagement et  des difficultés (approche, nombre/  caractéristiques des obstacles)</a:t>
                      </a:r>
                    </a:p>
                    <a:p>
                      <a:pPr marL="90488" indent="-90488" algn="l">
                        <a:lnSpc>
                          <a:spcPct val="100000"/>
                        </a:lnSpc>
                        <a:buChar char="•"/>
                        <a:tabLst>
                          <a:tab pos="90488" algn="l"/>
                        </a:tabLst>
                      </a:pPr>
                      <a:r>
                        <a:rPr lang="fr-FR" sz="1400" kern="1200" spc="-5" noProof="0" dirty="0">
                          <a:solidFill>
                            <a:schemeClr val="tx1"/>
                          </a:solidFill>
                          <a:latin typeface="+mn-lt"/>
                          <a:ea typeface="+mn-ea"/>
                          <a:cs typeface="Arial"/>
                        </a:rPr>
                        <a:t>Identification – évaluation des obstacles clés / passages limitants (grandes  verticales, étroitures, passages aquatiques,  oppositions...)</a:t>
                      </a:r>
                    </a:p>
                    <a:p>
                      <a:pPr marL="90488" marR="59690" indent="-90488" algn="l">
                        <a:lnSpc>
                          <a:spcPct val="100000"/>
                        </a:lnSpc>
                        <a:spcBef>
                          <a:spcPts val="10"/>
                        </a:spcBef>
                        <a:buChar char="•"/>
                        <a:tabLst>
                          <a:tab pos="90488" algn="l"/>
                        </a:tabLst>
                      </a:pPr>
                      <a:r>
                        <a:rPr lang="fr-FR" sz="1400" kern="1200" spc="-5" noProof="0" dirty="0">
                          <a:solidFill>
                            <a:schemeClr val="tx1"/>
                          </a:solidFill>
                          <a:latin typeface="+mn-lt"/>
                          <a:ea typeface="+mn-ea"/>
                          <a:cs typeface="Arial"/>
                        </a:rPr>
                        <a:t>Etat de l’équipement de la cavité dont  équipement fixes ou préalablement mis en  place</a:t>
                      </a:r>
                    </a:p>
                    <a:p>
                      <a:pPr marL="90488" indent="-90488" algn="l">
                        <a:lnSpc>
                          <a:spcPct val="100000"/>
                        </a:lnSpc>
                        <a:buFont typeface="Calibri"/>
                        <a:buChar char="•"/>
                        <a:tabLst>
                          <a:tab pos="90488" algn="l"/>
                        </a:tabLst>
                      </a:pPr>
                      <a:r>
                        <a:rPr lang="fr-FR" sz="1400" kern="1200" spc="-5" noProof="0" dirty="0">
                          <a:solidFill>
                            <a:schemeClr val="tx1"/>
                          </a:solidFill>
                          <a:latin typeface="+mn-lt"/>
                          <a:ea typeface="+mn-ea"/>
                          <a:cs typeface="Arial"/>
                        </a:rPr>
                        <a:t>Mode de progression : A/R ou traversée</a:t>
                      </a:r>
                    </a:p>
                    <a:p>
                      <a:pPr marL="90488" indent="-90488" algn="l">
                        <a:lnSpc>
                          <a:spcPct val="100000"/>
                        </a:lnSpc>
                        <a:buChar char="•"/>
                        <a:tabLst>
                          <a:tab pos="90488" algn="l"/>
                        </a:tabLst>
                      </a:pPr>
                      <a:r>
                        <a:rPr lang="fr-FR" sz="1400" kern="1200" spc="-5" noProof="0" dirty="0">
                          <a:solidFill>
                            <a:schemeClr val="tx1"/>
                          </a:solidFill>
                          <a:latin typeface="+mn-lt"/>
                          <a:ea typeface="+mn-ea"/>
                          <a:cs typeface="Arial"/>
                        </a:rPr>
                        <a:t>Etudes des alternatives</a:t>
                      </a:r>
                    </a:p>
                    <a:p>
                      <a:pPr marL="0" marR="62865" indent="0" algn="l">
                        <a:lnSpc>
                          <a:spcPct val="100000"/>
                        </a:lnSpc>
                        <a:spcBef>
                          <a:spcPts val="20"/>
                        </a:spcBef>
                      </a:pPr>
                      <a:r>
                        <a:rPr lang="fr-FR" sz="1400" i="1" kern="1200" spc="-5" noProof="0" dirty="0">
                          <a:solidFill>
                            <a:schemeClr val="tx1"/>
                          </a:solidFill>
                          <a:latin typeface="+mn-lt"/>
                          <a:ea typeface="+mn-ea"/>
                          <a:cs typeface="Arial"/>
                        </a:rPr>
                        <a:t>Se renseigner auprès des acteurs locaux  compétents, sites internet, topos, photos,  carte…</a:t>
                      </a:r>
                    </a:p>
                  </a:txBody>
                  <a:tcPr marL="72000" marR="72000" marT="36000" marB="36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367290">
                <a:tc>
                  <a:txBody>
                    <a:bodyPr/>
                    <a:lstStyle/>
                    <a:p>
                      <a:pPr marL="0" indent="0" algn="ctr">
                        <a:lnSpc>
                          <a:spcPct val="100000"/>
                        </a:lnSpc>
                        <a:spcBef>
                          <a:spcPts val="725"/>
                        </a:spcBef>
                      </a:pPr>
                      <a:r>
                        <a:rPr sz="1600" b="1" spc="-5" dirty="0">
                          <a:latin typeface="+mn-lt"/>
                          <a:cs typeface="Arial"/>
                        </a:rPr>
                        <a:t>Décision</a:t>
                      </a:r>
                      <a:endParaRPr sz="1600" dirty="0">
                        <a:latin typeface="+mn-lt"/>
                        <a:cs typeface="Arial"/>
                      </a:endParaRPr>
                    </a:p>
                  </a:txBody>
                  <a:tcPr marL="72000" marR="72000" marT="36000" marB="36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4F81BC"/>
                    </a:solidFill>
                  </a:tcPr>
                </a:tc>
                <a:tc gridSpan="3">
                  <a:txBody>
                    <a:bodyPr/>
                    <a:lstStyle/>
                    <a:p>
                      <a:pPr marL="1905" algn="ctr">
                        <a:lnSpc>
                          <a:spcPct val="100000"/>
                        </a:lnSpc>
                        <a:spcBef>
                          <a:spcPts val="725"/>
                        </a:spcBef>
                      </a:pPr>
                      <a:r>
                        <a:rPr sz="1600" b="1" spc="-5" dirty="0">
                          <a:latin typeface="+mn-lt"/>
                          <a:cs typeface="Arial"/>
                        </a:rPr>
                        <a:t>Maintien </a:t>
                      </a:r>
                      <a:r>
                        <a:rPr sz="1600" b="1" dirty="0">
                          <a:latin typeface="+mn-lt"/>
                          <a:cs typeface="Arial"/>
                        </a:rPr>
                        <a:t>? </a:t>
                      </a:r>
                      <a:r>
                        <a:rPr sz="1600" b="1" spc="-5" dirty="0">
                          <a:latin typeface="+mn-lt"/>
                          <a:cs typeface="Arial"/>
                        </a:rPr>
                        <a:t>Solutions alternatives </a:t>
                      </a:r>
                      <a:r>
                        <a:rPr sz="1600" b="1" dirty="0">
                          <a:latin typeface="+mn-lt"/>
                          <a:cs typeface="Arial"/>
                        </a:rPr>
                        <a:t>? </a:t>
                      </a:r>
                      <a:r>
                        <a:rPr sz="1600" b="1" spc="-5" dirty="0">
                          <a:latin typeface="+mn-lt"/>
                          <a:cs typeface="Arial"/>
                        </a:rPr>
                        <a:t>Annulation</a:t>
                      </a:r>
                      <a:r>
                        <a:rPr sz="1600" b="1" spc="30" dirty="0">
                          <a:latin typeface="+mn-lt"/>
                          <a:cs typeface="Arial"/>
                        </a:rPr>
                        <a:t> </a:t>
                      </a:r>
                      <a:r>
                        <a:rPr sz="1600" b="1" dirty="0">
                          <a:latin typeface="+mn-lt"/>
                          <a:cs typeface="Arial"/>
                        </a:rPr>
                        <a:t>?</a:t>
                      </a:r>
                      <a:endParaRPr sz="1600" dirty="0">
                        <a:latin typeface="+mn-lt"/>
                        <a:cs typeface="Arial"/>
                      </a:endParaRPr>
                    </a:p>
                  </a:txBody>
                  <a:tcPr marL="72000" marR="72000" marT="36000" marB="36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4F81B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sp>
        <p:nvSpPr>
          <p:cNvPr id="2" name="Rectangle 1">
            <a:extLst>
              <a:ext uri="{FF2B5EF4-FFF2-40B4-BE49-F238E27FC236}">
                <a16:creationId xmlns:a16="http://schemas.microsoft.com/office/drawing/2014/main" id="{2A04DD55-D9CE-41CB-ABC0-A312D5F450EF}"/>
              </a:ext>
            </a:extLst>
          </p:cNvPr>
          <p:cNvSpPr/>
          <p:nvPr/>
        </p:nvSpPr>
        <p:spPr>
          <a:xfrm>
            <a:off x="3245128" y="594492"/>
            <a:ext cx="8436010" cy="369332"/>
          </a:xfrm>
          <a:prstGeom prst="rect">
            <a:avLst/>
          </a:prstGeom>
        </p:spPr>
        <p:txBody>
          <a:bodyPr wrap="square">
            <a:spAutoFit/>
          </a:bodyPr>
          <a:lstStyle/>
          <a:p>
            <a:r>
              <a:rPr lang="fr-FR" dirty="0"/>
              <a:t>L’utilisation du 3x3 vise à évaluer la situation pour chaque critère du tableau ci-dessous.</a:t>
            </a:r>
          </a:p>
        </p:txBody>
      </p:sp>
    </p:spTree>
    <p:extLst>
      <p:ext uri="{BB962C8B-B14F-4D97-AF65-F5344CB8AC3E}">
        <p14:creationId xmlns:p14="http://schemas.microsoft.com/office/powerpoint/2010/main" val="669480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p:cNvGraphicFramePr>
            <a:graphicFrameLocks noGrp="1"/>
          </p:cNvGraphicFramePr>
          <p:nvPr>
            <p:extLst>
              <p:ext uri="{D42A27DB-BD31-4B8C-83A1-F6EECF244321}">
                <p14:modId xmlns:p14="http://schemas.microsoft.com/office/powerpoint/2010/main" val="850980361"/>
              </p:ext>
            </p:extLst>
          </p:nvPr>
        </p:nvGraphicFramePr>
        <p:xfrm>
          <a:off x="295411" y="319130"/>
          <a:ext cx="11604670" cy="6186382"/>
        </p:xfrm>
        <a:graphic>
          <a:graphicData uri="http://schemas.openxmlformats.org/drawingml/2006/table">
            <a:tbl>
              <a:tblPr firstRow="1" bandRow="1">
                <a:tableStyleId>{2D5ABB26-0587-4C30-8999-92F81FD0307C}</a:tableStyleId>
              </a:tblPr>
              <a:tblGrid>
                <a:gridCol w="1378843">
                  <a:extLst>
                    <a:ext uri="{9D8B030D-6E8A-4147-A177-3AD203B41FA5}">
                      <a16:colId xmlns:a16="http://schemas.microsoft.com/office/drawing/2014/main" val="20000"/>
                    </a:ext>
                  </a:extLst>
                </a:gridCol>
                <a:gridCol w="3408609">
                  <a:extLst>
                    <a:ext uri="{9D8B030D-6E8A-4147-A177-3AD203B41FA5}">
                      <a16:colId xmlns:a16="http://schemas.microsoft.com/office/drawing/2014/main" val="20001"/>
                    </a:ext>
                  </a:extLst>
                </a:gridCol>
                <a:gridCol w="3408609">
                  <a:extLst>
                    <a:ext uri="{9D8B030D-6E8A-4147-A177-3AD203B41FA5}">
                      <a16:colId xmlns:a16="http://schemas.microsoft.com/office/drawing/2014/main" val="20002"/>
                    </a:ext>
                  </a:extLst>
                </a:gridCol>
                <a:gridCol w="3408609">
                  <a:extLst>
                    <a:ext uri="{9D8B030D-6E8A-4147-A177-3AD203B41FA5}">
                      <a16:colId xmlns:a16="http://schemas.microsoft.com/office/drawing/2014/main" val="20003"/>
                    </a:ext>
                  </a:extLst>
                </a:gridCol>
              </a:tblGrid>
              <a:tr h="360000">
                <a:tc>
                  <a:txBody>
                    <a:bodyPr/>
                    <a:lstStyle/>
                    <a:p>
                      <a:pPr>
                        <a:lnSpc>
                          <a:spcPct val="100000"/>
                        </a:lnSpc>
                      </a:pPr>
                      <a:endParaRPr lang="fr-FR" sz="1100" noProof="0">
                        <a:latin typeface="+mn-lt"/>
                        <a:cs typeface="Times New Roman"/>
                      </a:endParaRPr>
                    </a:p>
                  </a:txBody>
                  <a:tcPr marL="36000" marR="36000" marT="36000" marB="36000">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6350">
                      <a:solidFill>
                        <a:srgbClr val="000000"/>
                      </a:solidFill>
                      <a:prstDash val="solid"/>
                    </a:lnB>
                  </a:tcPr>
                </a:tc>
                <a:tc>
                  <a:txBody>
                    <a:bodyPr/>
                    <a:lstStyle/>
                    <a:p>
                      <a:pPr marL="0" marR="105410" indent="0" algn="ctr" defTabSz="914400" rtl="0" eaLnBrk="1" latinLnBrk="0" hangingPunct="1">
                        <a:lnSpc>
                          <a:spcPts val="1300"/>
                        </a:lnSpc>
                        <a:spcBef>
                          <a:spcPts val="0"/>
                        </a:spcBef>
                      </a:pPr>
                      <a:r>
                        <a:rPr lang="fr-FR" sz="1400" b="1" kern="1200" spc="-5" noProof="0">
                          <a:solidFill>
                            <a:schemeClr val="tx1"/>
                          </a:solidFill>
                          <a:latin typeface="+mn-lt"/>
                          <a:ea typeface="+mn-ea"/>
                          <a:cs typeface="Arial"/>
                        </a:rPr>
                        <a:t>FACTEURS HUMAIN</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a:solidFill>
                        <a:srgbClr val="000000"/>
                      </a:solidFill>
                      <a:prstDash val="solid"/>
                    </a:lnB>
                  </a:tcPr>
                </a:tc>
                <a:tc>
                  <a:txBody>
                    <a:bodyPr/>
                    <a:lstStyle/>
                    <a:p>
                      <a:pPr marL="0" marR="105410" indent="0" algn="ctr">
                        <a:lnSpc>
                          <a:spcPts val="1300"/>
                        </a:lnSpc>
                        <a:spcBef>
                          <a:spcPts val="0"/>
                        </a:spcBef>
                      </a:pPr>
                      <a:r>
                        <a:rPr lang="fr-FR" sz="1400" b="1" spc="-5" noProof="0">
                          <a:latin typeface="+mn-lt"/>
                          <a:cs typeface="Arial"/>
                        </a:rPr>
                        <a:t>CONDITIONS METEO </a:t>
                      </a:r>
                      <a:r>
                        <a:rPr lang="fr-FR" sz="1400" b="1" noProof="0">
                          <a:latin typeface="+mn-lt"/>
                          <a:cs typeface="Arial"/>
                        </a:rPr>
                        <a:t>/  </a:t>
                      </a:r>
                      <a:r>
                        <a:rPr lang="fr-FR" sz="1400" b="1" spc="-5" noProof="0">
                          <a:latin typeface="+mn-lt"/>
                          <a:cs typeface="Arial"/>
                        </a:rPr>
                        <a:t>HYDROLOGIQUES </a:t>
                      </a:r>
                      <a:r>
                        <a:rPr lang="fr-FR" sz="1400" b="1" noProof="0">
                          <a:latin typeface="+mn-lt"/>
                          <a:cs typeface="Arial"/>
                        </a:rPr>
                        <a:t>/ </a:t>
                      </a:r>
                      <a:r>
                        <a:rPr lang="fr-FR" sz="1400" b="1" spc="-5" noProof="0">
                          <a:latin typeface="+mn-lt"/>
                          <a:cs typeface="Arial"/>
                        </a:rPr>
                        <a:t>QUALITE</a:t>
                      </a:r>
                      <a:r>
                        <a:rPr lang="fr-FR" sz="1400" b="1" spc="-40" noProof="0">
                          <a:latin typeface="+mn-lt"/>
                          <a:cs typeface="Arial"/>
                        </a:rPr>
                        <a:t> </a:t>
                      </a:r>
                      <a:r>
                        <a:rPr lang="fr-FR" sz="1400" b="1" spc="-5" noProof="0">
                          <a:latin typeface="+mn-lt"/>
                          <a:cs typeface="Arial"/>
                        </a:rPr>
                        <a:t>DE  L’AIR</a:t>
                      </a:r>
                      <a:endParaRPr lang="fr-FR" sz="1400" noProof="0">
                        <a:latin typeface="+mn-lt"/>
                        <a:cs typeface="Arial"/>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0" marR="105410" indent="0" algn="ctr" defTabSz="914400" rtl="0" eaLnBrk="1" latinLnBrk="0" hangingPunct="1">
                        <a:lnSpc>
                          <a:spcPts val="1300"/>
                        </a:lnSpc>
                        <a:spcBef>
                          <a:spcPts val="0"/>
                        </a:spcBef>
                      </a:pPr>
                      <a:r>
                        <a:rPr lang="fr-FR" sz="1400" b="1" kern="1200" spc="-5" noProof="0">
                          <a:solidFill>
                            <a:schemeClr val="tx1"/>
                          </a:solidFill>
                          <a:latin typeface="+mn-lt"/>
                          <a:ea typeface="+mn-ea"/>
                          <a:cs typeface="Arial"/>
                        </a:rPr>
                        <a:t>SITE DE PRATIQUE</a:t>
                      </a:r>
                    </a:p>
                  </a:txBody>
                  <a:tcPr marL="36000" marR="36000" marT="36000" marB="36000" anchor="ctr">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4589064"/>
                  </a:ext>
                </a:extLst>
              </a:tr>
              <a:tr h="2525633">
                <a:tc>
                  <a:txBody>
                    <a:bodyPr/>
                    <a:lstStyle/>
                    <a:p>
                      <a:pPr marL="0" indent="0" algn="ctr" defTabSz="1262063">
                        <a:lnSpc>
                          <a:spcPct val="100000"/>
                        </a:lnSpc>
                        <a:spcBef>
                          <a:spcPts val="5"/>
                        </a:spcBef>
                      </a:pPr>
                      <a:endParaRPr lang="fr-FR" sz="1400" noProof="0" dirty="0">
                        <a:latin typeface="+mn-lt"/>
                        <a:cs typeface="Times New Roman"/>
                      </a:endParaRPr>
                    </a:p>
                    <a:p>
                      <a:pPr marL="0" marR="136525" indent="0" algn="ctr" defTabSz="1262063">
                        <a:lnSpc>
                          <a:spcPts val="1380"/>
                        </a:lnSpc>
                        <a:spcBef>
                          <a:spcPts val="5"/>
                        </a:spcBef>
                      </a:pPr>
                      <a:r>
                        <a:rPr lang="fr-FR" sz="1400" b="1" spc="-5" noProof="0" dirty="0">
                          <a:latin typeface="+mn-lt"/>
                          <a:cs typeface="Arial"/>
                        </a:rPr>
                        <a:t>ARRIVEE</a:t>
                      </a:r>
                      <a:r>
                        <a:rPr lang="fr-FR" sz="1400" b="1" spc="-75" noProof="0" dirty="0">
                          <a:latin typeface="+mn-lt"/>
                          <a:cs typeface="Arial"/>
                        </a:rPr>
                        <a:t> </a:t>
                      </a:r>
                      <a:r>
                        <a:rPr lang="fr-FR" sz="1400" b="1" spc="-5" noProof="0" dirty="0">
                          <a:latin typeface="+mn-lt"/>
                          <a:cs typeface="Arial"/>
                        </a:rPr>
                        <a:t>SUR LE SITE </a:t>
                      </a:r>
                      <a:r>
                        <a:rPr lang="fr-FR" sz="1400" b="1" noProof="0" dirty="0">
                          <a:latin typeface="+mn-lt"/>
                          <a:cs typeface="Arial"/>
                        </a:rPr>
                        <a:t>:</a:t>
                      </a:r>
                      <a:endParaRPr lang="fr-FR" sz="1400" noProof="0" dirty="0">
                        <a:latin typeface="+mn-lt"/>
                        <a:cs typeface="Arial"/>
                      </a:endParaRPr>
                    </a:p>
                    <a:p>
                      <a:pPr marL="0" indent="0" algn="ctr" defTabSz="1262063">
                        <a:lnSpc>
                          <a:spcPct val="100000"/>
                        </a:lnSpc>
                        <a:spcBef>
                          <a:spcPts val="55"/>
                        </a:spcBef>
                      </a:pPr>
                      <a:endParaRPr lang="fr-FR" sz="1400" noProof="0" dirty="0">
                        <a:latin typeface="+mn-lt"/>
                        <a:cs typeface="Times New Roman"/>
                      </a:endParaRPr>
                    </a:p>
                    <a:p>
                      <a:pPr marL="0" marR="116839" indent="0" algn="ctr" defTabSz="1262063">
                        <a:lnSpc>
                          <a:spcPct val="95900"/>
                        </a:lnSpc>
                      </a:pPr>
                      <a:r>
                        <a:rPr lang="fr-FR" sz="1400" spc="-5" noProof="0" dirty="0">
                          <a:latin typeface="+mn-lt"/>
                          <a:cs typeface="Arial"/>
                        </a:rPr>
                        <a:t>la réalité  correspond-elle</a:t>
                      </a:r>
                      <a:r>
                        <a:rPr lang="fr-FR" sz="1400" spc="-55" noProof="0" dirty="0">
                          <a:latin typeface="+mn-lt"/>
                          <a:cs typeface="Arial"/>
                        </a:rPr>
                        <a:t> </a:t>
                      </a:r>
                      <a:r>
                        <a:rPr lang="fr-FR" sz="1400" noProof="0" dirty="0">
                          <a:latin typeface="+mn-lt"/>
                          <a:cs typeface="Arial"/>
                        </a:rPr>
                        <a:t>à  </a:t>
                      </a:r>
                      <a:r>
                        <a:rPr lang="fr-FR" sz="1400" spc="-5" noProof="0" dirty="0">
                          <a:latin typeface="+mn-lt"/>
                          <a:cs typeface="Arial"/>
                        </a:rPr>
                        <a:t>la préparation</a:t>
                      </a:r>
                      <a:r>
                        <a:rPr lang="fr-FR" sz="1400" spc="-25" noProof="0" dirty="0">
                          <a:latin typeface="+mn-lt"/>
                          <a:cs typeface="Arial"/>
                        </a:rPr>
                        <a:t> </a:t>
                      </a:r>
                      <a:r>
                        <a:rPr lang="fr-FR" sz="1400" noProof="0" dirty="0">
                          <a:latin typeface="+mn-lt"/>
                          <a:cs typeface="Arial"/>
                        </a:rPr>
                        <a:t>?</a:t>
                      </a:r>
                    </a:p>
                  </a:txBody>
                  <a:tcPr marL="36000" marR="36000" marT="36000" marB="3600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90488" marR="126364" indent="-90488" algn="l" defTabSz="914400" rtl="0" eaLnBrk="1" latinLnBrk="0" hangingPunct="1">
                        <a:lnSpc>
                          <a:spcPct val="95700"/>
                        </a:lnSpc>
                        <a:spcBef>
                          <a:spcPts val="30"/>
                        </a:spcBef>
                        <a:buChar char="•"/>
                        <a:tabLst>
                          <a:tab pos="90488" algn="l"/>
                        </a:tabLst>
                      </a:pPr>
                      <a:r>
                        <a:rPr lang="fr-FR" sz="1200" kern="1200" spc="-5" noProof="0" dirty="0">
                          <a:solidFill>
                            <a:schemeClr val="tx1"/>
                          </a:solidFill>
                          <a:latin typeface="+mn-lt"/>
                          <a:ea typeface="+mn-ea"/>
                          <a:cs typeface="Arial"/>
                        </a:rPr>
                        <a:t>Contrôle, disponibilité de l’équipement  individuel et collectif</a:t>
                      </a:r>
                    </a:p>
                    <a:p>
                      <a:pPr marL="90488" marR="126364" indent="-90488" algn="l" defTabSz="914400" rtl="0" eaLnBrk="1" latinLnBrk="0" hangingPunct="1">
                        <a:lnSpc>
                          <a:spcPct val="95700"/>
                        </a:lnSpc>
                        <a:spcBef>
                          <a:spcPts val="30"/>
                        </a:spcBef>
                        <a:buChar char="•"/>
                        <a:tabLst>
                          <a:tab pos="90488" algn="l"/>
                        </a:tabLst>
                      </a:pPr>
                      <a:r>
                        <a:rPr lang="fr-FR" sz="1200" kern="1200" spc="-5" noProof="0" dirty="0">
                          <a:solidFill>
                            <a:schemeClr val="tx1"/>
                          </a:solidFill>
                          <a:latin typeface="+mn-lt"/>
                          <a:ea typeface="+mn-ea"/>
                          <a:cs typeface="Arial"/>
                        </a:rPr>
                        <a:t>Contrôle de l’horaire</a:t>
                      </a:r>
                    </a:p>
                    <a:p>
                      <a:pPr marL="90488" marR="126364" indent="-90488" algn="l" defTabSz="914400" rtl="0" eaLnBrk="1" latinLnBrk="0" hangingPunct="1">
                        <a:lnSpc>
                          <a:spcPct val="95700"/>
                        </a:lnSpc>
                        <a:spcBef>
                          <a:spcPts val="30"/>
                        </a:spcBef>
                        <a:buChar char="•"/>
                        <a:tabLst>
                          <a:tab pos="90488" algn="l"/>
                        </a:tabLst>
                      </a:pPr>
                      <a:r>
                        <a:rPr lang="fr-FR" sz="1200" kern="1200" spc="-5" noProof="0" dirty="0">
                          <a:solidFill>
                            <a:schemeClr val="tx1"/>
                          </a:solidFill>
                          <a:latin typeface="+mn-lt"/>
                          <a:ea typeface="+mn-ea"/>
                          <a:cs typeface="Arial"/>
                        </a:rPr>
                        <a:t>Etat physique et psychique du/des  cadre/s et des équipiers ?</a:t>
                      </a:r>
                    </a:p>
                    <a:p>
                      <a:pPr marL="90488" marR="126364" indent="-90488" algn="l" defTabSz="914400" rtl="0" eaLnBrk="1" latinLnBrk="0" hangingPunct="1">
                        <a:lnSpc>
                          <a:spcPct val="95700"/>
                        </a:lnSpc>
                        <a:spcBef>
                          <a:spcPts val="30"/>
                        </a:spcBef>
                        <a:buChar char="•"/>
                        <a:tabLst>
                          <a:tab pos="90488" algn="l"/>
                        </a:tabLst>
                      </a:pPr>
                      <a:r>
                        <a:rPr lang="fr-FR" sz="1200" kern="1200" spc="-5" noProof="0" dirty="0">
                          <a:solidFill>
                            <a:schemeClr val="tx1"/>
                          </a:solidFill>
                          <a:latin typeface="+mn-lt"/>
                          <a:ea typeface="+mn-ea"/>
                          <a:cs typeface="Arial"/>
                        </a:rPr>
                        <a:t>Précision sur le niveau des équipiers ?</a:t>
                      </a:r>
                    </a:p>
                    <a:p>
                      <a:pPr marL="90488" marR="126364" indent="-90488" algn="l" defTabSz="914400" rtl="0" eaLnBrk="1" latinLnBrk="0" hangingPunct="1">
                        <a:lnSpc>
                          <a:spcPct val="95700"/>
                        </a:lnSpc>
                        <a:spcBef>
                          <a:spcPts val="30"/>
                        </a:spcBef>
                        <a:buChar char="•"/>
                        <a:tabLst>
                          <a:tab pos="90488" algn="l"/>
                        </a:tabLst>
                      </a:pPr>
                      <a:r>
                        <a:rPr lang="fr-FR" sz="1200" kern="1200" spc="-5" noProof="0" dirty="0">
                          <a:solidFill>
                            <a:schemeClr val="tx1"/>
                          </a:solidFill>
                          <a:latin typeface="+mn-lt"/>
                          <a:ea typeface="+mn-ea"/>
                          <a:cs typeface="Arial"/>
                        </a:rPr>
                        <a:t>Concertation et répartition des rôles entre cadres</a:t>
                      </a:r>
                    </a:p>
                    <a:p>
                      <a:pPr marL="90488" marR="126364" indent="-90488" algn="l" defTabSz="914400" rtl="0" eaLnBrk="1" latinLnBrk="0" hangingPunct="1">
                        <a:lnSpc>
                          <a:spcPct val="95700"/>
                        </a:lnSpc>
                        <a:spcBef>
                          <a:spcPts val="30"/>
                        </a:spcBef>
                        <a:buChar char="•"/>
                        <a:tabLst>
                          <a:tab pos="90488" algn="l"/>
                        </a:tabLst>
                      </a:pPr>
                      <a:r>
                        <a:rPr lang="fr-FR" sz="1200" kern="1200" spc="-5" noProof="0" dirty="0">
                          <a:solidFill>
                            <a:schemeClr val="tx1"/>
                          </a:solidFill>
                          <a:latin typeface="+mn-lt"/>
                          <a:ea typeface="+mn-ea"/>
                          <a:cs typeface="Arial"/>
                        </a:rPr>
                        <a:t>Le projet est-il bien compris, accepté, partagé par tous les participants ?</a:t>
                      </a:r>
                    </a:p>
                    <a:p>
                      <a:pPr marL="90488" marR="126364" indent="-90488" algn="l" defTabSz="1081088">
                        <a:lnSpc>
                          <a:spcPct val="95700"/>
                        </a:lnSpc>
                        <a:spcBef>
                          <a:spcPts val="30"/>
                        </a:spcBef>
                        <a:buChar char="•"/>
                        <a:tabLst>
                          <a:tab pos="90488" algn="l"/>
                        </a:tabLst>
                      </a:pPr>
                      <a:r>
                        <a:rPr lang="fr-FR" sz="1200" spc="-5" noProof="0" dirty="0">
                          <a:latin typeface="+mn-lt"/>
                          <a:cs typeface="Arial"/>
                        </a:rPr>
                        <a:t>Prise en compte </a:t>
                      </a:r>
                      <a:r>
                        <a:rPr lang="fr-FR" sz="1200" spc="-10" noProof="0" dirty="0">
                          <a:latin typeface="+mn-lt"/>
                          <a:cs typeface="Arial"/>
                        </a:rPr>
                        <a:t>des </a:t>
                      </a:r>
                      <a:r>
                        <a:rPr lang="fr-FR" sz="1200" spc="-5" noProof="0" dirty="0">
                          <a:latin typeface="+mn-lt"/>
                          <a:cs typeface="Arial"/>
                        </a:rPr>
                        <a:t>autres spéléologues  présents sur </a:t>
                      </a:r>
                      <a:r>
                        <a:rPr lang="fr-FR" sz="1200" noProof="0" dirty="0">
                          <a:latin typeface="+mn-lt"/>
                          <a:cs typeface="Arial"/>
                        </a:rPr>
                        <a:t>le </a:t>
                      </a:r>
                      <a:r>
                        <a:rPr lang="fr-FR" sz="1200" spc="-5" noProof="0" dirty="0">
                          <a:latin typeface="+mn-lt"/>
                          <a:cs typeface="Arial"/>
                        </a:rPr>
                        <a:t>site et de leurs objectifs –  </a:t>
                      </a:r>
                      <a:r>
                        <a:rPr lang="fr-FR" sz="1200" noProof="0" dirty="0">
                          <a:latin typeface="+mn-lt"/>
                          <a:cs typeface="Arial"/>
                        </a:rPr>
                        <a:t>même </a:t>
                      </a:r>
                      <a:r>
                        <a:rPr lang="fr-FR" sz="1200" spc="-10" noProof="0" dirty="0">
                          <a:latin typeface="+mn-lt"/>
                          <a:cs typeface="Arial"/>
                        </a:rPr>
                        <a:t>cavité </a:t>
                      </a:r>
                      <a:r>
                        <a:rPr lang="fr-FR" sz="1200" spc="-5" noProof="0" dirty="0">
                          <a:latin typeface="+mn-lt"/>
                          <a:cs typeface="Arial"/>
                        </a:rPr>
                        <a:t>prévue ? Traversée ou aller-  </a:t>
                      </a:r>
                      <a:r>
                        <a:rPr lang="fr-FR" sz="1200" spc="-10" noProof="0" dirty="0">
                          <a:latin typeface="+mn-lt"/>
                          <a:cs typeface="Arial"/>
                        </a:rPr>
                        <a:t>retour</a:t>
                      </a:r>
                      <a:r>
                        <a:rPr lang="fr-FR" sz="1200" spc="-5" noProof="0" dirty="0">
                          <a:latin typeface="+mn-lt"/>
                          <a:cs typeface="Arial"/>
                        </a:rPr>
                        <a:t> ?</a:t>
                      </a:r>
                      <a:endParaRPr lang="fr-FR" sz="1200" noProof="0" dirty="0">
                        <a:latin typeface="+mn-lt"/>
                        <a:cs typeface="Arial"/>
                      </a:endParaRPr>
                    </a:p>
                  </a:txBody>
                  <a:tcPr marL="36000" marR="36000" marT="36000" marB="3600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Constatation et concordance sur le  terrain ?</a:t>
                      </a:r>
                    </a:p>
                    <a:p>
                      <a:pPr marL="90488" marR="126364" indent="0" algn="l" defTabSz="914400" rtl="0" eaLnBrk="1" latinLnBrk="0" hangingPunct="1">
                        <a:lnSpc>
                          <a:spcPct val="95700"/>
                        </a:lnSpc>
                        <a:spcBef>
                          <a:spcPts val="30"/>
                        </a:spcBef>
                        <a:buNone/>
                        <a:tabLst>
                          <a:tab pos="90488" algn="l"/>
                        </a:tabLst>
                      </a:pPr>
                      <a:r>
                        <a:rPr lang="fr-FR" sz="1200" kern="1200" spc="-5" noProof="0">
                          <a:solidFill>
                            <a:schemeClr val="tx1"/>
                          </a:solidFill>
                          <a:latin typeface="+mn-lt"/>
                          <a:ea typeface="+mn-ea"/>
                          <a:cs typeface="Arial"/>
                        </a:rPr>
                        <a:t>Débit observé : pertes, résurgence, écoulements de surface ;  Températures et qualité de l’air ; Dernier bulletin météo ;  Phénomènes locaux</a:t>
                      </a:r>
                      <a:endParaRPr lang="fr-FR" sz="1200" noProof="0">
                        <a:latin typeface="+mn-lt"/>
                        <a:cs typeface="Times New Roman"/>
                      </a:endParaRPr>
                    </a:p>
                    <a:p>
                      <a:pPr marL="0" marR="91440" indent="0" algn="l" defTabSz="914400" rtl="0" eaLnBrk="1" latinLnBrk="0" hangingPunct="1">
                        <a:lnSpc>
                          <a:spcPct val="100000"/>
                        </a:lnSpc>
                        <a:spcBef>
                          <a:spcPts val="0"/>
                        </a:spcBef>
                        <a:buNone/>
                        <a:tabLst>
                          <a:tab pos="90488" algn="l"/>
                        </a:tabLst>
                      </a:pPr>
                      <a:endParaRPr lang="fr-FR" sz="1200" i="1" kern="1200" spc="-5" noProof="0">
                        <a:solidFill>
                          <a:schemeClr val="tx1"/>
                        </a:solidFill>
                        <a:latin typeface="+mn-lt"/>
                        <a:ea typeface="+mn-ea"/>
                        <a:cs typeface="Arial"/>
                      </a:endParaRPr>
                    </a:p>
                    <a:p>
                      <a:pPr marL="0" marR="91440" indent="0" algn="l" defTabSz="914400" rtl="0" eaLnBrk="1" latinLnBrk="0" hangingPunct="1">
                        <a:lnSpc>
                          <a:spcPct val="100000"/>
                        </a:lnSpc>
                        <a:spcBef>
                          <a:spcPts val="0"/>
                        </a:spcBef>
                        <a:buNone/>
                        <a:tabLst>
                          <a:tab pos="90488" algn="l"/>
                        </a:tabLst>
                      </a:pPr>
                      <a:r>
                        <a:rPr lang="fr-FR" sz="1200" i="1" kern="1200" spc="-5" noProof="0">
                          <a:solidFill>
                            <a:schemeClr val="tx1"/>
                          </a:solidFill>
                          <a:latin typeface="+mn-lt"/>
                          <a:ea typeface="+mn-ea"/>
                          <a:cs typeface="Arial"/>
                        </a:rPr>
                        <a:t>Echange avec les spéléologues présents</a:t>
                      </a:r>
                    </a:p>
                  </a:txBody>
                  <a:tcPr marL="36000" marR="36000" marT="36000" marB="3600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Le massif, la cavité et les conditions du  jour correspondent-ils à mes  représentations ?</a:t>
                      </a:r>
                    </a:p>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Actualisation des informations sur la  réglementation (sécurité et aspects  environnementaux / chiroptères)</a:t>
                      </a:r>
                    </a:p>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Actualisation des informations sur les  parkings, les accès</a:t>
                      </a:r>
                    </a:p>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Actualisation des informations sur l’état de l’équipement de la cavité (équipements  fixes, équipements mis en place  précédemment)</a:t>
                      </a:r>
                    </a:p>
                    <a:p>
                      <a:pPr marL="68580" marR="191770">
                        <a:lnSpc>
                          <a:spcPts val="1150"/>
                        </a:lnSpc>
                      </a:pPr>
                      <a:r>
                        <a:rPr lang="fr-FR" sz="1200" i="1" kern="1200" spc="-5" noProof="0">
                          <a:solidFill>
                            <a:schemeClr val="tx1"/>
                          </a:solidFill>
                          <a:latin typeface="+mn-lt"/>
                          <a:ea typeface="+mn-ea"/>
                          <a:cs typeface="Arial"/>
                        </a:rPr>
                        <a:t>Echange avec les spéléologues présents,  lecture des panneaux d’informations</a:t>
                      </a:r>
                    </a:p>
                  </a:txBody>
                  <a:tcPr marL="36000" marR="36000" marT="36000" marB="36000">
                    <a:lnL w="6350" cap="flat" cmpd="sng" algn="ctr">
                      <a:solidFill>
                        <a:srgbClr val="000000"/>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7660">
                <a:tc>
                  <a:txBody>
                    <a:bodyPr/>
                    <a:lstStyle/>
                    <a:p>
                      <a:pPr algn="ctr" defTabSz="1262063">
                        <a:lnSpc>
                          <a:spcPct val="100000"/>
                        </a:lnSpc>
                      </a:pPr>
                      <a:r>
                        <a:rPr lang="fr-FR" sz="1400" b="1" noProof="0" dirty="0">
                          <a:latin typeface="+mn-lt"/>
                          <a:cs typeface="Times New Roman"/>
                        </a:rPr>
                        <a:t>Décision</a:t>
                      </a:r>
                    </a:p>
                  </a:txBody>
                  <a:tcPr marL="36000" marR="36000" marT="36000" marB="3600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4F81BC"/>
                    </a:solidFill>
                  </a:tcPr>
                </a:tc>
                <a:tc gridSpan="3">
                  <a:txBody>
                    <a:bodyPr/>
                    <a:lstStyle/>
                    <a:p>
                      <a:pPr algn="ctr">
                        <a:lnSpc>
                          <a:spcPts val="1250"/>
                        </a:lnSpc>
                      </a:pPr>
                      <a:r>
                        <a:rPr lang="fr-FR" sz="1400" b="1" spc="-5" noProof="0">
                          <a:latin typeface="+mn-lt"/>
                          <a:cs typeface="Arial"/>
                        </a:rPr>
                        <a:t>Maintien </a:t>
                      </a:r>
                      <a:r>
                        <a:rPr lang="fr-FR" sz="1400" b="1" noProof="0">
                          <a:latin typeface="+mn-lt"/>
                          <a:cs typeface="Arial"/>
                        </a:rPr>
                        <a:t>? Plus </a:t>
                      </a:r>
                      <a:r>
                        <a:rPr lang="fr-FR" sz="1400" b="1" spc="-5" noProof="0">
                          <a:latin typeface="+mn-lt"/>
                          <a:cs typeface="Arial"/>
                        </a:rPr>
                        <a:t>de vigilance </a:t>
                      </a:r>
                      <a:r>
                        <a:rPr lang="fr-FR" sz="1400" b="1" noProof="0">
                          <a:latin typeface="+mn-lt"/>
                          <a:cs typeface="Arial"/>
                        </a:rPr>
                        <a:t>? </a:t>
                      </a:r>
                      <a:r>
                        <a:rPr lang="fr-FR" sz="1400" b="1" spc="-5" noProof="0">
                          <a:latin typeface="+mn-lt"/>
                          <a:cs typeface="Arial"/>
                        </a:rPr>
                        <a:t>Solutions alternatives </a:t>
                      </a:r>
                      <a:r>
                        <a:rPr lang="fr-FR" sz="1400" b="1" noProof="0">
                          <a:latin typeface="+mn-lt"/>
                          <a:cs typeface="Arial"/>
                        </a:rPr>
                        <a:t>? </a:t>
                      </a:r>
                      <a:r>
                        <a:rPr lang="fr-FR" sz="1400" b="1" spc="-5" noProof="0">
                          <a:latin typeface="+mn-lt"/>
                          <a:cs typeface="Arial"/>
                        </a:rPr>
                        <a:t>Renoncement</a:t>
                      </a:r>
                      <a:r>
                        <a:rPr lang="fr-FR" sz="1400" b="1" spc="30" noProof="0">
                          <a:latin typeface="+mn-lt"/>
                          <a:cs typeface="Arial"/>
                        </a:rPr>
                        <a:t> </a:t>
                      </a:r>
                      <a:r>
                        <a:rPr lang="fr-FR" sz="1400" b="1" noProof="0">
                          <a:latin typeface="+mn-lt"/>
                          <a:cs typeface="Arial"/>
                        </a:rPr>
                        <a:t>?</a:t>
                      </a:r>
                    </a:p>
                  </a:txBody>
                  <a:tcPr marL="36000" marR="36000" marT="36000" marB="3600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4F81BC"/>
                    </a:solidFill>
                  </a:tcPr>
                </a:tc>
                <a:tc hMerge="1">
                  <a:txBody>
                    <a:bodyPr/>
                    <a:lstStyle/>
                    <a:p>
                      <a:endParaRPr/>
                    </a:p>
                  </a:txBody>
                  <a:tcPr marL="0" marR="0" marT="0" marB="0">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a:p>
                  </a:txBody>
                  <a:tcPr marL="0" marR="0" marT="0" marB="0">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1"/>
                  </a:ext>
                </a:extLst>
              </a:tr>
              <a:tr h="2235708">
                <a:tc>
                  <a:txBody>
                    <a:bodyPr/>
                    <a:lstStyle/>
                    <a:p>
                      <a:pPr marL="0" indent="0" algn="ctr" defTabSz="1262063">
                        <a:lnSpc>
                          <a:spcPct val="100000"/>
                        </a:lnSpc>
                        <a:spcBef>
                          <a:spcPts val="50"/>
                        </a:spcBef>
                      </a:pPr>
                      <a:endParaRPr lang="fr-FR" sz="1400" b="1" kern="1200" spc="-5" noProof="0" dirty="0">
                        <a:solidFill>
                          <a:schemeClr val="tx1"/>
                        </a:solidFill>
                        <a:latin typeface="+mn-lt"/>
                        <a:ea typeface="+mn-ea"/>
                        <a:cs typeface="Arial"/>
                      </a:endParaRPr>
                    </a:p>
                    <a:p>
                      <a:pPr marL="0" marR="89535" indent="0" algn="ctr" defTabSz="1262063">
                        <a:lnSpc>
                          <a:spcPct val="95900"/>
                        </a:lnSpc>
                      </a:pPr>
                      <a:r>
                        <a:rPr lang="fr-FR" sz="1400" b="1" kern="1200" spc="-5" noProof="0" dirty="0">
                          <a:solidFill>
                            <a:schemeClr val="tx1"/>
                          </a:solidFill>
                          <a:latin typeface="+mn-lt"/>
                          <a:ea typeface="+mn-ea"/>
                          <a:cs typeface="Arial"/>
                        </a:rPr>
                        <a:t>PENDANT  L’EXPLORA-TION  AVANT CHAQUE  PASSAGE CLE</a:t>
                      </a:r>
                    </a:p>
                  </a:txBody>
                  <a:tcPr marL="36000" marR="36000" marT="36000" marB="36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Etat physique et psychique du/des  cadre/s et des équipiers ?</a:t>
                      </a:r>
                    </a:p>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(plaisir / concentration/ fatigue / gestion du  froid / communication / cohésion du groupe)</a:t>
                      </a:r>
                    </a:p>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Contrôle de l’horaire</a:t>
                      </a:r>
                    </a:p>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Réorganisation du projet et/ou adaptation  des rôles des cadres et équipiers</a:t>
                      </a:r>
                    </a:p>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Ajustement du mode de franchissement  des obstacles</a:t>
                      </a:r>
                    </a:p>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Equipement des participants / matériel  disponible</a:t>
                      </a:r>
                    </a:p>
                  </a:txBody>
                  <a:tcPr marL="36000" marR="36000" marT="36000" marB="3600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Evaluation en temps réel des  conditions :</a:t>
                      </a:r>
                    </a:p>
                    <a:p>
                      <a:pPr marL="90488" marR="126364" indent="0" algn="l" defTabSz="914400" rtl="0" eaLnBrk="1" latinLnBrk="0" hangingPunct="1">
                        <a:lnSpc>
                          <a:spcPct val="95700"/>
                        </a:lnSpc>
                        <a:spcBef>
                          <a:spcPts val="30"/>
                        </a:spcBef>
                        <a:buNone/>
                        <a:tabLst>
                          <a:tab pos="90488" algn="l"/>
                        </a:tabLst>
                      </a:pPr>
                      <a:r>
                        <a:rPr lang="fr-FR" sz="1200" kern="1200" spc="-5" noProof="0">
                          <a:solidFill>
                            <a:schemeClr val="tx1"/>
                          </a:solidFill>
                          <a:latin typeface="+mn-lt"/>
                          <a:ea typeface="+mn-ea"/>
                          <a:cs typeface="Arial"/>
                        </a:rPr>
                        <a:t>Débit observé, turbidité,  sédiments transportés ;</a:t>
                      </a:r>
                    </a:p>
                    <a:p>
                      <a:pPr marL="90488" marR="126364" lvl="1" indent="0" algn="l" defTabSz="914400" rtl="0" eaLnBrk="1" latinLnBrk="0" hangingPunct="1">
                        <a:lnSpc>
                          <a:spcPct val="95700"/>
                        </a:lnSpc>
                        <a:spcBef>
                          <a:spcPts val="30"/>
                        </a:spcBef>
                        <a:buNone/>
                        <a:tabLst>
                          <a:tab pos="90488" algn="l"/>
                        </a:tabLst>
                      </a:pPr>
                      <a:r>
                        <a:rPr lang="fr-FR" sz="1200" kern="1200" spc="-5" noProof="0">
                          <a:solidFill>
                            <a:schemeClr val="tx1"/>
                          </a:solidFill>
                          <a:latin typeface="+mn-lt"/>
                          <a:ea typeface="+mn-ea"/>
                          <a:cs typeface="Arial"/>
                        </a:rPr>
                        <a:t>Bruit ;</a:t>
                      </a:r>
                    </a:p>
                    <a:p>
                      <a:pPr marL="90488" marR="126364" lvl="1" indent="0" algn="l" defTabSz="914400" rtl="0" eaLnBrk="1" latinLnBrk="0" hangingPunct="1">
                        <a:lnSpc>
                          <a:spcPct val="95700"/>
                        </a:lnSpc>
                        <a:spcBef>
                          <a:spcPts val="30"/>
                        </a:spcBef>
                        <a:buNone/>
                        <a:tabLst>
                          <a:tab pos="90488" algn="l"/>
                        </a:tabLst>
                      </a:pPr>
                      <a:r>
                        <a:rPr lang="fr-FR" sz="1200" kern="1200" spc="-5" noProof="0">
                          <a:solidFill>
                            <a:schemeClr val="tx1"/>
                          </a:solidFill>
                          <a:latin typeface="+mn-lt"/>
                          <a:ea typeface="+mn-ea"/>
                          <a:cs typeface="Arial"/>
                        </a:rPr>
                        <a:t>Modification des courants  d’air;</a:t>
                      </a:r>
                    </a:p>
                    <a:p>
                      <a:pPr marL="90488" marR="126364" lvl="1" indent="0" algn="l" defTabSz="914400" rtl="0" eaLnBrk="1" latinLnBrk="0" hangingPunct="1">
                        <a:lnSpc>
                          <a:spcPct val="95700"/>
                        </a:lnSpc>
                        <a:spcBef>
                          <a:spcPts val="30"/>
                        </a:spcBef>
                        <a:buNone/>
                        <a:tabLst>
                          <a:tab pos="90488" algn="l"/>
                        </a:tabLst>
                      </a:pPr>
                      <a:r>
                        <a:rPr lang="fr-FR" sz="1200" kern="1200" spc="-5" noProof="0">
                          <a:solidFill>
                            <a:schemeClr val="tx1"/>
                          </a:solidFill>
                          <a:latin typeface="+mn-lt"/>
                          <a:ea typeface="+mn-ea"/>
                          <a:cs typeface="Arial"/>
                        </a:rPr>
                        <a:t>Qualité de l’air : présence  avérée de gaz ?</a:t>
                      </a:r>
                    </a:p>
                  </a:txBody>
                  <a:tcPr marL="36000" marR="36000" marT="36000" marB="36000">
                    <a:lnL w="6350" cap="flat" cmpd="sng" algn="ctr">
                      <a:solidFill>
                        <a:srgbClr val="000000"/>
                      </a:solidFill>
                      <a:prstDash val="solid"/>
                      <a:round/>
                      <a:headEnd type="none" w="med" len="med"/>
                      <a:tailEnd type="none" w="med" len="med"/>
                    </a:lnL>
                    <a:lnR w="6350">
                      <a:solidFill>
                        <a:srgbClr val="000000"/>
                      </a:solidFill>
                      <a:prstDash val="solid"/>
                    </a:lnR>
                    <a:lnB w="6350" cap="flat" cmpd="sng" algn="ctr">
                      <a:solidFill>
                        <a:srgbClr val="000000"/>
                      </a:solidFill>
                      <a:prstDash val="solid"/>
                      <a:round/>
                      <a:headEnd type="none" w="med" len="med"/>
                      <a:tailEnd type="none" w="med" len="med"/>
                    </a:lnB>
                  </a:tcPr>
                </a:tc>
                <a:tc>
                  <a:txBody>
                    <a:bodyPr/>
                    <a:lstStyle/>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Etat de l’équipement de la cavité,  possibilité d’adaptation ?</a:t>
                      </a:r>
                    </a:p>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Analyse des obstacles, difficultés</a:t>
                      </a:r>
                    </a:p>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rencontrées et choix des modes de  franchissement</a:t>
                      </a:r>
                    </a:p>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Possibilité de zones d’attentes</a:t>
                      </a:r>
                    </a:p>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Evaluation du reste du parcours : temps /  obstacles/ difficultés au regard de ce qui a  déjà été parcouru</a:t>
                      </a:r>
                    </a:p>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Pollution du site constatée (charnier,  déversements de déchets, produits</a:t>
                      </a:r>
                    </a:p>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chimiques…)</a:t>
                      </a:r>
                    </a:p>
                    <a:p>
                      <a:pPr marL="90488" marR="126364" indent="-90488" algn="l" defTabSz="914400" rtl="0" eaLnBrk="1" latinLnBrk="0" hangingPunct="1">
                        <a:lnSpc>
                          <a:spcPct val="95700"/>
                        </a:lnSpc>
                        <a:spcBef>
                          <a:spcPts val="30"/>
                        </a:spcBef>
                        <a:buChar char="•"/>
                        <a:tabLst>
                          <a:tab pos="90488" algn="l"/>
                        </a:tabLst>
                      </a:pPr>
                      <a:r>
                        <a:rPr lang="fr-FR" sz="1200" kern="1200" spc="-5" noProof="0">
                          <a:solidFill>
                            <a:schemeClr val="tx1"/>
                          </a:solidFill>
                          <a:latin typeface="+mn-lt"/>
                          <a:ea typeface="+mn-ea"/>
                          <a:cs typeface="Arial"/>
                        </a:rPr>
                        <a:t>Zones sensibles à éviter (zones balisées,  chiroptéres…)</a:t>
                      </a:r>
                    </a:p>
                  </a:txBody>
                  <a:tcPr marL="36000" marR="36000" marT="36000" marB="36000">
                    <a:lnL w="6350" cap="flat" cmpd="sng" algn="ctr">
                      <a:solidFill>
                        <a:srgbClr val="000000"/>
                      </a:solidFill>
                      <a:prstDash val="solid"/>
                      <a:round/>
                      <a:headEnd type="none" w="med" len="med"/>
                      <a:tailEnd type="none" w="med" len="med"/>
                    </a:lnL>
                    <a:lnR w="6350">
                      <a:solidFill>
                        <a:srgbClr val="000000"/>
                      </a:solidFill>
                      <a:prstDash val="soli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7653">
                <a:tc>
                  <a:txBody>
                    <a:bodyPr/>
                    <a:lstStyle/>
                    <a:p>
                      <a:pPr marL="0" indent="0" algn="ctr" defTabSz="1262063">
                        <a:lnSpc>
                          <a:spcPts val="1250"/>
                        </a:lnSpc>
                      </a:pPr>
                      <a:r>
                        <a:rPr lang="fr-FR" sz="1400" b="1" spc="-5" noProof="0" dirty="0">
                          <a:latin typeface="+mn-lt"/>
                          <a:cs typeface="Arial"/>
                        </a:rPr>
                        <a:t>Décision</a:t>
                      </a:r>
                      <a:endParaRPr lang="fr-FR" sz="1400" noProof="0" dirty="0">
                        <a:latin typeface="+mn-lt"/>
                        <a:cs typeface="Arial"/>
                      </a:endParaRPr>
                    </a:p>
                  </a:txBody>
                  <a:tcPr marL="36000" marR="36000" marT="36000" marB="3600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4F81BC"/>
                    </a:solidFill>
                  </a:tcPr>
                </a:tc>
                <a:tc gridSpan="3">
                  <a:txBody>
                    <a:bodyPr/>
                    <a:lstStyle/>
                    <a:p>
                      <a:pPr marL="1270" algn="ctr">
                        <a:lnSpc>
                          <a:spcPts val="1220"/>
                        </a:lnSpc>
                      </a:pPr>
                      <a:r>
                        <a:rPr lang="fr-FR" sz="1400" b="1" spc="-5" noProof="0" dirty="0">
                          <a:latin typeface="+mn-lt"/>
                          <a:cs typeface="Arial"/>
                        </a:rPr>
                        <a:t>Continuer dans </a:t>
                      </a:r>
                      <a:r>
                        <a:rPr lang="fr-FR" sz="1400" b="1" noProof="0" dirty="0">
                          <a:latin typeface="+mn-lt"/>
                          <a:cs typeface="Arial"/>
                        </a:rPr>
                        <a:t>la </a:t>
                      </a:r>
                      <a:r>
                        <a:rPr lang="fr-FR" sz="1400" b="1" spc="-5" noProof="0" dirty="0">
                          <a:latin typeface="+mn-lt"/>
                          <a:cs typeface="Arial"/>
                        </a:rPr>
                        <a:t>cavité </a:t>
                      </a:r>
                      <a:r>
                        <a:rPr lang="fr-FR" sz="1400" b="1" noProof="0" dirty="0">
                          <a:latin typeface="+mn-lt"/>
                          <a:cs typeface="Arial"/>
                        </a:rPr>
                        <a:t>? Plus </a:t>
                      </a:r>
                      <a:r>
                        <a:rPr lang="fr-FR" sz="1400" b="1" spc="-5" noProof="0" dirty="0">
                          <a:latin typeface="+mn-lt"/>
                          <a:cs typeface="Arial"/>
                        </a:rPr>
                        <a:t>de vigilance </a:t>
                      </a:r>
                      <a:r>
                        <a:rPr lang="fr-FR" sz="1400" b="1" noProof="0" dirty="0">
                          <a:latin typeface="+mn-lt"/>
                          <a:cs typeface="Arial"/>
                        </a:rPr>
                        <a:t>? </a:t>
                      </a:r>
                      <a:r>
                        <a:rPr lang="fr-FR" sz="1400" b="1" spc="-5" noProof="0" dirty="0">
                          <a:latin typeface="+mn-lt"/>
                          <a:cs typeface="Arial"/>
                        </a:rPr>
                        <a:t>Adaptation des modes de franchissement </a:t>
                      </a:r>
                      <a:r>
                        <a:rPr lang="fr-FR" sz="1400" b="1" noProof="0" dirty="0">
                          <a:latin typeface="+mn-lt"/>
                          <a:cs typeface="Arial"/>
                        </a:rPr>
                        <a:t>? </a:t>
                      </a:r>
                      <a:r>
                        <a:rPr lang="fr-FR" sz="1400" b="1" spc="-5" noProof="0" dirty="0">
                          <a:latin typeface="+mn-lt"/>
                          <a:cs typeface="Arial"/>
                        </a:rPr>
                        <a:t>Faire demi-tour</a:t>
                      </a:r>
                      <a:r>
                        <a:rPr lang="fr-FR" sz="1400" b="1" spc="114" noProof="0" dirty="0">
                          <a:latin typeface="+mn-lt"/>
                          <a:cs typeface="Arial"/>
                        </a:rPr>
                        <a:t> </a:t>
                      </a:r>
                      <a:r>
                        <a:rPr lang="fr-FR" sz="1400" b="1" noProof="0" dirty="0">
                          <a:latin typeface="+mn-lt"/>
                          <a:cs typeface="Arial"/>
                        </a:rPr>
                        <a:t>?</a:t>
                      </a:r>
                      <a:endParaRPr lang="fr-FR" sz="1400" noProof="0" dirty="0">
                        <a:latin typeface="+mn-lt"/>
                        <a:cs typeface="Arial"/>
                      </a:endParaRPr>
                    </a:p>
                    <a:p>
                      <a:pPr algn="ctr">
                        <a:lnSpc>
                          <a:spcPts val="1260"/>
                        </a:lnSpc>
                      </a:pPr>
                      <a:r>
                        <a:rPr lang="fr-FR" sz="1400" b="1" spc="-5" noProof="0" dirty="0">
                          <a:latin typeface="+mn-lt"/>
                          <a:cs typeface="Arial"/>
                        </a:rPr>
                        <a:t>Stopper </a:t>
                      </a:r>
                      <a:r>
                        <a:rPr lang="fr-FR" sz="1400" b="1" noProof="0" dirty="0">
                          <a:latin typeface="+mn-lt"/>
                          <a:cs typeface="Arial"/>
                        </a:rPr>
                        <a:t>la </a:t>
                      </a:r>
                      <a:r>
                        <a:rPr lang="fr-FR" sz="1400" b="1" spc="-5" noProof="0" dirty="0">
                          <a:latin typeface="+mn-lt"/>
                          <a:cs typeface="Arial"/>
                        </a:rPr>
                        <a:t>progression et organiser l’attente </a:t>
                      </a:r>
                      <a:r>
                        <a:rPr lang="fr-FR" sz="1400" b="1" noProof="0" dirty="0">
                          <a:latin typeface="+mn-lt"/>
                          <a:cs typeface="Arial"/>
                        </a:rPr>
                        <a:t>?</a:t>
                      </a:r>
                      <a:endParaRPr lang="fr-FR" sz="1400" noProof="0" dirty="0">
                        <a:latin typeface="+mn-lt"/>
                        <a:cs typeface="Arial"/>
                      </a:endParaRPr>
                    </a:p>
                  </a:txBody>
                  <a:tcPr marL="36000" marR="36000" marT="36000" marB="3600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4F81BC"/>
                    </a:solidFill>
                  </a:tcPr>
                </a:tc>
                <a:tc hMerge="1">
                  <a:txBody>
                    <a:bodyPr/>
                    <a:lstStyle/>
                    <a:p>
                      <a:endParaRPr/>
                    </a:p>
                  </a:txBody>
                  <a:tcPr marL="0" marR="0" marT="0" marB="0">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a:p>
                  </a:txBody>
                  <a:tcPr marL="0" marR="0" marT="0" marB="0">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sp>
        <p:nvSpPr>
          <p:cNvPr id="7" name="Titre 1">
            <a:extLst>
              <a:ext uri="{FF2B5EF4-FFF2-40B4-BE49-F238E27FC236}">
                <a16:creationId xmlns:a16="http://schemas.microsoft.com/office/drawing/2014/main" id="{5D021620-BA56-4138-9D3E-D2DB099BA675}"/>
              </a:ext>
            </a:extLst>
          </p:cNvPr>
          <p:cNvSpPr>
            <a:spLocks noGrp="1"/>
          </p:cNvSpPr>
          <p:nvPr>
            <p:ph type="title"/>
          </p:nvPr>
        </p:nvSpPr>
        <p:spPr>
          <a:xfrm>
            <a:off x="278470" y="224253"/>
            <a:ext cx="1163964" cy="393933"/>
          </a:xfrm>
        </p:spPr>
        <p:txBody>
          <a:bodyPr>
            <a:noAutofit/>
          </a:bodyPr>
          <a:lstStyle/>
          <a:p>
            <a:pPr>
              <a:lnSpc>
                <a:spcPct val="100000"/>
              </a:lnSpc>
              <a:spcBef>
                <a:spcPts val="600"/>
              </a:spcBef>
            </a:pPr>
            <a:r>
              <a:rPr lang="fr-FR" sz="2400" dirty="0">
                <a:solidFill>
                  <a:schemeClr val="tx1"/>
                </a:solidFill>
              </a:rPr>
              <a:t>Page 2</a:t>
            </a:r>
            <a:endParaRPr lang="fr-FR" sz="3200" dirty="0">
              <a:solidFill>
                <a:schemeClr val="tx1"/>
              </a:solidFill>
            </a:endParaRPr>
          </a:p>
        </p:txBody>
      </p:sp>
    </p:spTree>
    <p:extLst>
      <p:ext uri="{BB962C8B-B14F-4D97-AF65-F5344CB8AC3E}">
        <p14:creationId xmlns:p14="http://schemas.microsoft.com/office/powerpoint/2010/main" val="320045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C96E7813-61A7-4F0C-9EC4-E3119B753437}"/>
              </a:ext>
            </a:extLst>
          </p:cNvPr>
          <p:cNvSpPr>
            <a:spLocks noGrp="1"/>
          </p:cNvSpPr>
          <p:nvPr>
            <p:ph type="title"/>
          </p:nvPr>
        </p:nvSpPr>
        <p:spPr>
          <a:xfrm>
            <a:off x="-1446280" y="310197"/>
            <a:ext cx="9549131" cy="738955"/>
          </a:xfrm>
        </p:spPr>
        <p:txBody>
          <a:bodyPr>
            <a:noAutofit/>
          </a:bodyPr>
          <a:lstStyle/>
          <a:p>
            <a:pPr algn="ctr"/>
            <a:r>
              <a:rPr lang="fr-FR" sz="3200" dirty="0"/>
              <a:t>Les niveaux de vigilance encadrés</a:t>
            </a:r>
          </a:p>
        </p:txBody>
      </p:sp>
      <p:sp>
        <p:nvSpPr>
          <p:cNvPr id="3" name="ZoneTexte 2">
            <a:extLst>
              <a:ext uri="{FF2B5EF4-FFF2-40B4-BE49-F238E27FC236}">
                <a16:creationId xmlns:a16="http://schemas.microsoft.com/office/drawing/2014/main" id="{7F7B90FA-9CB0-4554-BE48-2FBC431C1370}"/>
              </a:ext>
            </a:extLst>
          </p:cNvPr>
          <p:cNvSpPr txBox="1"/>
          <p:nvPr/>
        </p:nvSpPr>
        <p:spPr>
          <a:xfrm>
            <a:off x="1524002" y="636106"/>
            <a:ext cx="10071652" cy="646331"/>
          </a:xfrm>
          <a:prstGeom prst="rect">
            <a:avLst/>
          </a:prstGeom>
          <a:noFill/>
        </p:spPr>
        <p:txBody>
          <a:bodyPr wrap="square" rtlCol="0">
            <a:spAutoFit/>
          </a:bodyPr>
          <a:lstStyle/>
          <a:p>
            <a:pPr indent="5738813" algn="r"/>
            <a:r>
              <a:rPr lang="fr-FR" dirty="0"/>
              <a:t>A partir des résultats du 3x3, le cadre et les équipiers adopteront un mode de vigilance et un comportement adapté au niveau du risque identifié.</a:t>
            </a:r>
          </a:p>
        </p:txBody>
      </p:sp>
      <p:graphicFrame>
        <p:nvGraphicFramePr>
          <p:cNvPr id="7" name="Tableau 7">
            <a:extLst>
              <a:ext uri="{FF2B5EF4-FFF2-40B4-BE49-F238E27FC236}">
                <a16:creationId xmlns:a16="http://schemas.microsoft.com/office/drawing/2014/main" id="{D762484A-C41E-4BA8-A27C-18B158BEAEEA}"/>
              </a:ext>
            </a:extLst>
          </p:cNvPr>
          <p:cNvGraphicFramePr>
            <a:graphicFrameLocks noGrp="1"/>
          </p:cNvGraphicFramePr>
          <p:nvPr>
            <p:extLst>
              <p:ext uri="{D42A27DB-BD31-4B8C-83A1-F6EECF244321}">
                <p14:modId xmlns:p14="http://schemas.microsoft.com/office/powerpoint/2010/main" val="3602233174"/>
              </p:ext>
            </p:extLst>
          </p:nvPr>
        </p:nvGraphicFramePr>
        <p:xfrm>
          <a:off x="494748" y="1384696"/>
          <a:ext cx="11220174" cy="5088600"/>
        </p:xfrm>
        <a:graphic>
          <a:graphicData uri="http://schemas.openxmlformats.org/drawingml/2006/table">
            <a:tbl>
              <a:tblPr firstRow="1" bandRow="1">
                <a:tableStyleId>{5940675A-B579-460E-94D1-54222C63F5DA}</a:tableStyleId>
              </a:tblPr>
              <a:tblGrid>
                <a:gridCol w="2235200">
                  <a:extLst>
                    <a:ext uri="{9D8B030D-6E8A-4147-A177-3AD203B41FA5}">
                      <a16:colId xmlns:a16="http://schemas.microsoft.com/office/drawing/2014/main" val="3533877541"/>
                    </a:ext>
                  </a:extLst>
                </a:gridCol>
                <a:gridCol w="8984974">
                  <a:extLst>
                    <a:ext uri="{9D8B030D-6E8A-4147-A177-3AD203B41FA5}">
                      <a16:colId xmlns:a16="http://schemas.microsoft.com/office/drawing/2014/main" val="71454219"/>
                    </a:ext>
                  </a:extLst>
                </a:gridCol>
              </a:tblGrid>
              <a:tr h="370840">
                <a:tc>
                  <a:txBody>
                    <a:bodyPr/>
                    <a:lstStyle/>
                    <a:p>
                      <a:pPr marR="33020" algn="ctr">
                        <a:lnSpc>
                          <a:spcPts val="1635"/>
                        </a:lnSpc>
                      </a:pPr>
                      <a:r>
                        <a:rPr lang="fr-FR" sz="1600" b="1" noProof="0" dirty="0">
                          <a:latin typeface="+mn-lt"/>
                          <a:cs typeface="Calibri"/>
                        </a:rPr>
                        <a:t>MODE</a:t>
                      </a:r>
                      <a:endParaRPr lang="fr-FR" sz="1600" noProof="0" dirty="0">
                        <a:latin typeface="+mn-lt"/>
                        <a:cs typeface="Calibri"/>
                      </a:endParaRPr>
                    </a:p>
                    <a:p>
                      <a:pPr algn="ctr">
                        <a:lnSpc>
                          <a:spcPct val="100000"/>
                        </a:lnSpc>
                        <a:spcBef>
                          <a:spcPts val="35"/>
                        </a:spcBef>
                      </a:pPr>
                      <a:r>
                        <a:rPr lang="fr-FR" sz="1600" b="1" noProof="0" dirty="0">
                          <a:latin typeface="+mn-lt"/>
                          <a:cs typeface="Calibri"/>
                        </a:rPr>
                        <a:t>« DÉTENDU</a:t>
                      </a:r>
                      <a:r>
                        <a:rPr lang="fr-FR" sz="1600" b="1" spc="-40" noProof="0" dirty="0">
                          <a:latin typeface="+mn-lt"/>
                          <a:cs typeface="Calibri"/>
                        </a:rPr>
                        <a:t> </a:t>
                      </a:r>
                      <a:r>
                        <a:rPr lang="fr-FR" sz="1600" b="1" noProof="0" dirty="0">
                          <a:latin typeface="+mn-lt"/>
                          <a:cs typeface="Calibri"/>
                        </a:rPr>
                        <a:t>»</a:t>
                      </a:r>
                      <a:endParaRPr lang="fr-FR" sz="1600" noProof="0" dirty="0">
                        <a:latin typeface="+mn-lt"/>
                        <a:cs typeface="Calibri"/>
                      </a:endParaRPr>
                    </a:p>
                  </a:txBody>
                  <a:tcPr marL="72000" marR="72000" marT="36000" marB="36000" anchor="ctr">
                    <a:solidFill>
                      <a:srgbClr val="92D050"/>
                    </a:solidFill>
                  </a:tcPr>
                </a:tc>
                <a:tc>
                  <a:txBody>
                    <a:bodyPr/>
                    <a:lstStyle/>
                    <a:p>
                      <a:pPr algn="l" fontAlgn="b"/>
                      <a:r>
                        <a:rPr lang="fr-FR" sz="1500" b="0" i="0" u="none" strike="noStrike" dirty="0">
                          <a:solidFill>
                            <a:srgbClr val="000000"/>
                          </a:solidFill>
                          <a:effectLst/>
                          <a:latin typeface="+mn-lt"/>
                        </a:rPr>
                        <a:t>Aucun indicateur alarmant n’a été identifié.</a:t>
                      </a:r>
                      <a:br>
                        <a:rPr lang="fr-FR" sz="1500" b="0" i="0" u="none" strike="noStrike" dirty="0">
                          <a:solidFill>
                            <a:srgbClr val="000000"/>
                          </a:solidFill>
                          <a:effectLst/>
                          <a:latin typeface="+mn-lt"/>
                        </a:rPr>
                      </a:br>
                      <a:r>
                        <a:rPr lang="fr-FR" sz="1500" b="0" i="0" u="none" strike="noStrike" dirty="0">
                          <a:solidFill>
                            <a:srgbClr val="000000"/>
                          </a:solidFill>
                          <a:effectLst/>
                          <a:latin typeface="+mn-lt"/>
                        </a:rPr>
                        <a:t>Sauf observations inattendues le projet est mené comme prévu.</a:t>
                      </a:r>
                      <a:br>
                        <a:rPr lang="fr-FR" sz="1500" b="0" i="0" u="none" strike="noStrike" dirty="0">
                          <a:solidFill>
                            <a:srgbClr val="000000"/>
                          </a:solidFill>
                          <a:effectLst/>
                          <a:latin typeface="+mn-lt"/>
                        </a:rPr>
                      </a:br>
                      <a:r>
                        <a:rPr lang="fr-FR" sz="1500" b="0" i="0" u="none" strike="noStrike" dirty="0">
                          <a:solidFill>
                            <a:srgbClr val="000000"/>
                          </a:solidFill>
                          <a:effectLst/>
                          <a:latin typeface="+mn-lt"/>
                        </a:rPr>
                        <a:t>Le cadre reste attentif à l’éventuel signalement d’un danger qu’il n’aurait pas anticipé.</a:t>
                      </a:r>
                    </a:p>
                    <a:p>
                      <a:pPr algn="r" fontAlgn="b"/>
                      <a:r>
                        <a:rPr lang="fr-FR" sz="1500" b="1" i="0" u="none" strike="noStrike" dirty="0">
                          <a:solidFill>
                            <a:srgbClr val="000000"/>
                          </a:solidFill>
                          <a:effectLst/>
                          <a:latin typeface="+mn-lt"/>
                          <a:sym typeface="Wingdings" panose="05000000000000000000" pitchFamily="2" charset="2"/>
                        </a:rPr>
                        <a:t> </a:t>
                      </a:r>
                      <a:r>
                        <a:rPr lang="fr-FR" sz="1500" b="1" i="0" u="none" strike="noStrike" dirty="0">
                          <a:solidFill>
                            <a:srgbClr val="000000"/>
                          </a:solidFill>
                          <a:effectLst/>
                          <a:latin typeface="+mn-lt"/>
                        </a:rPr>
                        <a:t>VIGILANCE NORMALE</a:t>
                      </a:r>
                    </a:p>
                  </a:txBody>
                  <a:tcPr marL="72000" marR="72000" marT="36000" marB="36000" anchor="b"/>
                </a:tc>
                <a:extLst>
                  <a:ext uri="{0D108BD9-81ED-4DB2-BD59-A6C34878D82A}">
                    <a16:rowId xmlns:a16="http://schemas.microsoft.com/office/drawing/2014/main" val="835790813"/>
                  </a:ext>
                </a:extLst>
              </a:tr>
              <a:tr h="370840">
                <a:tc>
                  <a:txBody>
                    <a:bodyPr/>
                    <a:lstStyle/>
                    <a:p>
                      <a:pPr algn="ctr">
                        <a:lnSpc>
                          <a:spcPts val="1635"/>
                        </a:lnSpc>
                      </a:pPr>
                      <a:r>
                        <a:rPr lang="fr-FR" sz="1600" b="1" noProof="0" dirty="0">
                          <a:latin typeface="+mn-lt"/>
                          <a:cs typeface="Calibri"/>
                        </a:rPr>
                        <a:t>MODE</a:t>
                      </a:r>
                      <a:endParaRPr lang="fr-FR" sz="1600" noProof="0" dirty="0">
                        <a:latin typeface="+mn-lt"/>
                        <a:cs typeface="Calibri"/>
                      </a:endParaRPr>
                    </a:p>
                    <a:p>
                      <a:pPr algn="ctr">
                        <a:lnSpc>
                          <a:spcPct val="100000"/>
                        </a:lnSpc>
                        <a:spcBef>
                          <a:spcPts val="35"/>
                        </a:spcBef>
                      </a:pPr>
                      <a:r>
                        <a:rPr lang="fr-FR" sz="1600" b="1" noProof="0" dirty="0">
                          <a:latin typeface="+mn-lt"/>
                          <a:cs typeface="Calibri"/>
                        </a:rPr>
                        <a:t>« </a:t>
                      </a:r>
                      <a:r>
                        <a:rPr lang="fr-FR" sz="1600" b="1" spc="-5" noProof="0" dirty="0">
                          <a:latin typeface="+mn-lt"/>
                          <a:cs typeface="Calibri"/>
                        </a:rPr>
                        <a:t>MÉFIANCE</a:t>
                      </a:r>
                      <a:r>
                        <a:rPr lang="fr-FR" sz="1600" b="1" spc="-30" noProof="0" dirty="0">
                          <a:latin typeface="+mn-lt"/>
                          <a:cs typeface="Calibri"/>
                        </a:rPr>
                        <a:t> </a:t>
                      </a:r>
                      <a:r>
                        <a:rPr lang="fr-FR" sz="1600" b="1" noProof="0" dirty="0">
                          <a:latin typeface="+mn-lt"/>
                          <a:cs typeface="Calibri"/>
                        </a:rPr>
                        <a:t>»</a:t>
                      </a:r>
                      <a:endParaRPr lang="fr-FR" sz="1600" noProof="0" dirty="0">
                        <a:latin typeface="+mn-lt"/>
                        <a:cs typeface="Calibri"/>
                      </a:endParaRPr>
                    </a:p>
                  </a:txBody>
                  <a:tcPr marL="72000" marR="72000" marT="36000" marB="36000" anchor="ctr">
                    <a:solidFill>
                      <a:srgbClr val="FFFF00"/>
                    </a:solidFill>
                  </a:tcPr>
                </a:tc>
                <a:tc>
                  <a:txBody>
                    <a:bodyPr/>
                    <a:lstStyle/>
                    <a:p>
                      <a:pPr algn="l" fontAlgn="b"/>
                      <a:r>
                        <a:rPr lang="fr-FR" sz="1500" b="0" i="0" u="none" strike="noStrike" dirty="0">
                          <a:solidFill>
                            <a:srgbClr val="000000"/>
                          </a:solidFill>
                          <a:effectLst/>
                          <a:latin typeface="+mn-lt"/>
                        </a:rPr>
                        <a:t>Des indicateurs à surveiller ont été identifiés : Débit / qualité de l’air/ équipement / état du groupe /  incohérence topographie – terrain : difficulté  d’orientation / instabilité de la roche.</a:t>
                      </a:r>
                      <a:br>
                        <a:rPr lang="fr-FR" sz="1500" b="0" i="0" u="none" strike="noStrike" dirty="0">
                          <a:solidFill>
                            <a:srgbClr val="000000"/>
                          </a:solidFill>
                          <a:effectLst/>
                          <a:latin typeface="+mn-lt"/>
                        </a:rPr>
                      </a:br>
                      <a:r>
                        <a:rPr lang="fr-FR" sz="1500" b="0" i="0" u="none" strike="noStrike" dirty="0">
                          <a:solidFill>
                            <a:srgbClr val="000000"/>
                          </a:solidFill>
                          <a:effectLst/>
                          <a:latin typeface="+mn-lt"/>
                        </a:rPr>
                        <a:t>Vigilance accrue concernant l’évolution de ces indicateurs.</a:t>
                      </a:r>
                      <a:br>
                        <a:rPr lang="fr-FR" sz="1500" b="0" i="0" u="none" strike="noStrike" dirty="0">
                          <a:solidFill>
                            <a:srgbClr val="000000"/>
                          </a:solidFill>
                          <a:effectLst/>
                          <a:latin typeface="+mn-lt"/>
                        </a:rPr>
                      </a:br>
                      <a:r>
                        <a:rPr lang="fr-FR" sz="1500" b="0" i="0" u="none" strike="noStrike" dirty="0">
                          <a:solidFill>
                            <a:srgbClr val="000000"/>
                          </a:solidFill>
                          <a:effectLst/>
                          <a:latin typeface="+mn-lt"/>
                        </a:rPr>
                        <a:t>Anticipation d’une modification des modes de franchissement d’obstacle pour éviter de passer en mode alerte.</a:t>
                      </a:r>
                      <a:br>
                        <a:rPr lang="fr-FR" sz="1500" b="0" i="0" u="none" strike="noStrike" dirty="0">
                          <a:solidFill>
                            <a:srgbClr val="000000"/>
                          </a:solidFill>
                          <a:effectLst/>
                          <a:latin typeface="+mn-lt"/>
                        </a:rPr>
                      </a:br>
                      <a:r>
                        <a:rPr lang="fr-FR" sz="1500" b="0" i="0" u="none" strike="noStrike" dirty="0">
                          <a:solidFill>
                            <a:srgbClr val="000000"/>
                          </a:solidFill>
                          <a:effectLst/>
                          <a:latin typeface="+mn-lt"/>
                        </a:rPr>
                        <a:t>Attention renforcée sur la recherche du cheminement.</a:t>
                      </a:r>
                    </a:p>
                    <a:p>
                      <a:pPr algn="r" fontAlgn="b"/>
                      <a:r>
                        <a:rPr lang="fr-FR" sz="1500" b="1" i="0" u="none" strike="noStrike" dirty="0">
                          <a:solidFill>
                            <a:srgbClr val="000000"/>
                          </a:solidFill>
                          <a:effectLst/>
                          <a:latin typeface="+mn-lt"/>
                          <a:sym typeface="Wingdings" panose="05000000000000000000" pitchFamily="2" charset="2"/>
                        </a:rPr>
                        <a:t> </a:t>
                      </a:r>
                      <a:r>
                        <a:rPr lang="fr-FR" sz="1500" b="1" i="0" u="none" strike="noStrike" dirty="0">
                          <a:solidFill>
                            <a:srgbClr val="000000"/>
                          </a:solidFill>
                          <a:effectLst/>
                          <a:latin typeface="+mn-lt"/>
                        </a:rPr>
                        <a:t>VIGILANCE RENFORCEE : ADAPTATION DU MODE DE FRANCHISSEMENT DES OBSTACLES</a:t>
                      </a:r>
                    </a:p>
                  </a:txBody>
                  <a:tcPr marL="72000" marR="72000" marT="36000" marB="36000" anchor="b"/>
                </a:tc>
                <a:extLst>
                  <a:ext uri="{0D108BD9-81ED-4DB2-BD59-A6C34878D82A}">
                    <a16:rowId xmlns:a16="http://schemas.microsoft.com/office/drawing/2014/main" val="668231948"/>
                  </a:ext>
                </a:extLst>
              </a:tr>
              <a:tr h="370840">
                <a:tc>
                  <a:txBody>
                    <a:bodyPr/>
                    <a:lstStyle/>
                    <a:p>
                      <a:pPr algn="ctr">
                        <a:lnSpc>
                          <a:spcPts val="1635"/>
                        </a:lnSpc>
                      </a:pPr>
                      <a:r>
                        <a:rPr lang="fr-FR" sz="1600" b="1" noProof="0" dirty="0">
                          <a:latin typeface="+mn-lt"/>
                          <a:cs typeface="Calibri"/>
                        </a:rPr>
                        <a:t>MODE</a:t>
                      </a:r>
                      <a:endParaRPr lang="fr-FR" sz="1600" noProof="0" dirty="0">
                        <a:latin typeface="+mn-lt"/>
                        <a:cs typeface="Calibri"/>
                      </a:endParaRPr>
                    </a:p>
                    <a:p>
                      <a:pPr algn="ctr">
                        <a:lnSpc>
                          <a:spcPct val="100000"/>
                        </a:lnSpc>
                        <a:spcBef>
                          <a:spcPts val="35"/>
                        </a:spcBef>
                      </a:pPr>
                      <a:r>
                        <a:rPr lang="fr-FR" sz="1600" b="1" noProof="0" dirty="0">
                          <a:latin typeface="+mn-lt"/>
                          <a:cs typeface="Calibri"/>
                        </a:rPr>
                        <a:t>« </a:t>
                      </a:r>
                      <a:r>
                        <a:rPr lang="fr-FR" sz="1600" b="1" spc="-5" noProof="0" dirty="0">
                          <a:latin typeface="+mn-lt"/>
                          <a:cs typeface="Calibri"/>
                        </a:rPr>
                        <a:t>ALERTE</a:t>
                      </a:r>
                      <a:r>
                        <a:rPr lang="fr-FR" sz="1600" b="1" spc="-30" noProof="0" dirty="0">
                          <a:latin typeface="+mn-lt"/>
                          <a:cs typeface="Calibri"/>
                        </a:rPr>
                        <a:t> </a:t>
                      </a:r>
                      <a:r>
                        <a:rPr lang="fr-FR" sz="1600" b="1" noProof="0" dirty="0">
                          <a:latin typeface="+mn-lt"/>
                          <a:cs typeface="Calibri"/>
                        </a:rPr>
                        <a:t>»</a:t>
                      </a:r>
                      <a:endParaRPr lang="fr-FR" sz="1600" noProof="0" dirty="0">
                        <a:latin typeface="+mn-lt"/>
                        <a:cs typeface="Calibri"/>
                      </a:endParaRPr>
                    </a:p>
                  </a:txBody>
                  <a:tcPr marL="72000" marR="72000" marT="36000" marB="36000" anchor="ctr">
                    <a:solidFill>
                      <a:srgbClr val="FF0000"/>
                    </a:solidFill>
                  </a:tcPr>
                </a:tc>
                <a:tc>
                  <a:txBody>
                    <a:bodyPr/>
                    <a:lstStyle/>
                    <a:p>
                      <a:pPr algn="l" fontAlgn="b"/>
                      <a:r>
                        <a:rPr lang="fr-FR" sz="1500" b="0" i="0" u="none" strike="noStrike" dirty="0">
                          <a:solidFill>
                            <a:srgbClr val="000000"/>
                          </a:solidFill>
                          <a:effectLst/>
                          <a:latin typeface="+mn-lt"/>
                        </a:rPr>
                        <a:t>Les indicateurs surveillés s’aggravent.</a:t>
                      </a:r>
                      <a:br>
                        <a:rPr lang="fr-FR" sz="1500" b="0" i="0" u="none" strike="noStrike" dirty="0">
                          <a:solidFill>
                            <a:srgbClr val="000000"/>
                          </a:solidFill>
                          <a:effectLst/>
                          <a:latin typeface="+mn-lt"/>
                        </a:rPr>
                      </a:br>
                      <a:r>
                        <a:rPr lang="fr-FR" sz="1500" b="0" i="0" u="none" strike="noStrike" dirty="0">
                          <a:solidFill>
                            <a:srgbClr val="000000"/>
                          </a:solidFill>
                          <a:effectLst/>
                          <a:latin typeface="+mn-lt"/>
                        </a:rPr>
                        <a:t>La gestion de la sécurité est compromise malgré  l’adaptation maximale des modes de franchissement d’obstacles et une attention renforcée à la recherche  de l’itinéraire.</a:t>
                      </a:r>
                    </a:p>
                    <a:p>
                      <a:pPr algn="r" fontAlgn="b"/>
                      <a:r>
                        <a:rPr lang="fr-FR" sz="1500" b="1" i="0" u="none" strike="noStrike" dirty="0">
                          <a:solidFill>
                            <a:srgbClr val="000000"/>
                          </a:solidFill>
                          <a:effectLst/>
                          <a:latin typeface="+mn-lt"/>
                          <a:sym typeface="Wingdings" panose="05000000000000000000" pitchFamily="2" charset="2"/>
                        </a:rPr>
                        <a:t> </a:t>
                      </a:r>
                      <a:r>
                        <a:rPr lang="fr-FR" sz="1500" b="1" i="0" u="none" strike="noStrike" dirty="0">
                          <a:solidFill>
                            <a:srgbClr val="000000"/>
                          </a:solidFill>
                          <a:effectLst/>
                          <a:latin typeface="+mn-lt"/>
                        </a:rPr>
                        <a:t>A CHAQUE OBSTACLE, IDENTIFIER LES DANGERS ET  GERER LES RIQUES</a:t>
                      </a:r>
                    </a:p>
                    <a:p>
                      <a:pPr algn="r" fontAlgn="b"/>
                      <a:r>
                        <a:rPr lang="fr-FR" sz="1500" b="1" i="0" u="none" strike="noStrike" dirty="0">
                          <a:solidFill>
                            <a:srgbClr val="000000"/>
                          </a:solidFill>
                          <a:effectLst/>
                          <a:latin typeface="+mn-lt"/>
                          <a:sym typeface="Wingdings" panose="05000000000000000000" pitchFamily="2" charset="2"/>
                        </a:rPr>
                        <a:t> </a:t>
                      </a:r>
                      <a:r>
                        <a:rPr lang="fr-FR" sz="1500" b="1" i="0" u="none" strike="noStrike" dirty="0">
                          <a:solidFill>
                            <a:srgbClr val="000000"/>
                          </a:solidFill>
                          <a:effectLst/>
                          <a:latin typeface="+mn-lt"/>
                        </a:rPr>
                        <a:t>FAIRE DEMI-TOUR OU  ENVISAGER L’ATTENTE</a:t>
                      </a:r>
                    </a:p>
                  </a:txBody>
                  <a:tcPr marL="72000" marR="72000" marT="36000" marB="36000" anchor="b"/>
                </a:tc>
                <a:extLst>
                  <a:ext uri="{0D108BD9-81ED-4DB2-BD59-A6C34878D82A}">
                    <a16:rowId xmlns:a16="http://schemas.microsoft.com/office/drawing/2014/main" val="742987854"/>
                  </a:ext>
                </a:extLst>
              </a:tr>
              <a:tr h="370840">
                <a:tc>
                  <a:txBody>
                    <a:bodyPr/>
                    <a:lstStyle/>
                    <a:p>
                      <a:pPr algn="ctr">
                        <a:lnSpc>
                          <a:spcPts val="1635"/>
                        </a:lnSpc>
                      </a:pPr>
                      <a:r>
                        <a:rPr lang="fr-FR" sz="1600" b="1" noProof="0" dirty="0">
                          <a:solidFill>
                            <a:srgbClr val="FFFFFF"/>
                          </a:solidFill>
                          <a:latin typeface="+mn-lt"/>
                          <a:cs typeface="Calibri"/>
                        </a:rPr>
                        <a:t>MODE</a:t>
                      </a:r>
                      <a:endParaRPr lang="fr-FR" sz="1600" noProof="0" dirty="0">
                        <a:latin typeface="+mn-lt"/>
                        <a:cs typeface="Calibri"/>
                      </a:endParaRPr>
                    </a:p>
                    <a:p>
                      <a:pPr algn="ctr">
                        <a:lnSpc>
                          <a:spcPct val="100000"/>
                        </a:lnSpc>
                        <a:spcBef>
                          <a:spcPts val="35"/>
                        </a:spcBef>
                      </a:pPr>
                      <a:r>
                        <a:rPr lang="fr-FR" sz="1600" b="1" noProof="0" dirty="0">
                          <a:solidFill>
                            <a:srgbClr val="FFFFFF"/>
                          </a:solidFill>
                          <a:latin typeface="+mn-lt"/>
                          <a:cs typeface="Calibri"/>
                        </a:rPr>
                        <a:t>« </a:t>
                      </a:r>
                      <a:r>
                        <a:rPr lang="fr-FR" sz="1600" b="1" spc="-5" noProof="0" dirty="0">
                          <a:solidFill>
                            <a:srgbClr val="FFFFFF"/>
                          </a:solidFill>
                          <a:latin typeface="+mn-lt"/>
                          <a:cs typeface="Calibri"/>
                        </a:rPr>
                        <a:t>DERAISONNABLE</a:t>
                      </a:r>
                      <a:r>
                        <a:rPr lang="fr-FR" sz="1600" b="1" spc="-25" noProof="0" dirty="0">
                          <a:solidFill>
                            <a:srgbClr val="FFFFFF"/>
                          </a:solidFill>
                          <a:latin typeface="+mn-lt"/>
                          <a:cs typeface="Calibri"/>
                        </a:rPr>
                        <a:t> </a:t>
                      </a:r>
                      <a:r>
                        <a:rPr lang="fr-FR" sz="1600" b="1" noProof="0" dirty="0">
                          <a:solidFill>
                            <a:srgbClr val="FFFFFF"/>
                          </a:solidFill>
                          <a:latin typeface="+mn-lt"/>
                          <a:cs typeface="Calibri"/>
                        </a:rPr>
                        <a:t>»</a:t>
                      </a:r>
                      <a:endParaRPr lang="fr-FR" sz="1600" noProof="0" dirty="0">
                        <a:latin typeface="+mn-lt"/>
                        <a:cs typeface="Calibri"/>
                      </a:endParaRPr>
                    </a:p>
                  </a:txBody>
                  <a:tcPr marL="72000" marR="72000" marT="36000" marB="36000" anchor="ctr">
                    <a:solidFill>
                      <a:schemeClr val="tx1"/>
                    </a:solidFill>
                  </a:tcPr>
                </a:tc>
                <a:tc>
                  <a:txBody>
                    <a:bodyPr/>
                    <a:lstStyle/>
                    <a:p>
                      <a:pPr algn="l" fontAlgn="b"/>
                      <a:r>
                        <a:rPr lang="fr-FR" sz="1500" b="0" i="0" u="none" strike="noStrike" dirty="0">
                          <a:solidFill>
                            <a:srgbClr val="000000"/>
                          </a:solidFill>
                          <a:effectLst/>
                          <a:latin typeface="+mn-lt"/>
                        </a:rPr>
                        <a:t>Une analyse rationnelle/lucide montrerait que la</a:t>
                      </a:r>
                      <a:br>
                        <a:rPr lang="fr-FR" sz="1500" b="0" i="0" u="none" strike="noStrike" dirty="0">
                          <a:solidFill>
                            <a:srgbClr val="000000"/>
                          </a:solidFill>
                          <a:effectLst/>
                          <a:latin typeface="+mn-lt"/>
                        </a:rPr>
                      </a:br>
                      <a:r>
                        <a:rPr lang="fr-FR" sz="1500" b="0" i="0" u="none" strike="noStrike" dirty="0">
                          <a:solidFill>
                            <a:srgbClr val="000000"/>
                          </a:solidFill>
                          <a:effectLst/>
                          <a:latin typeface="+mn-lt"/>
                        </a:rPr>
                        <a:t>progression est dangereuse.</a:t>
                      </a:r>
                      <a:br>
                        <a:rPr lang="fr-FR" sz="1500" b="0" i="0" u="none" strike="noStrike" dirty="0">
                          <a:solidFill>
                            <a:srgbClr val="000000"/>
                          </a:solidFill>
                          <a:effectLst/>
                          <a:latin typeface="+mn-lt"/>
                        </a:rPr>
                      </a:br>
                      <a:r>
                        <a:rPr lang="fr-FR" sz="1500" b="0" i="0" u="none" strike="noStrike" dirty="0">
                          <a:solidFill>
                            <a:srgbClr val="000000"/>
                          </a:solidFill>
                          <a:effectLst/>
                          <a:latin typeface="+mn-lt"/>
                        </a:rPr>
                        <a:t>Il n’est pas possible d’en limiter raisonnablement les  risques.</a:t>
                      </a:r>
                      <a:br>
                        <a:rPr lang="fr-FR" sz="1500" b="0" i="0" u="none" strike="noStrike" dirty="0">
                          <a:solidFill>
                            <a:srgbClr val="000000"/>
                          </a:solidFill>
                          <a:effectLst/>
                          <a:latin typeface="+mn-lt"/>
                        </a:rPr>
                      </a:br>
                      <a:r>
                        <a:rPr lang="fr-FR" sz="1500" b="0" i="0" u="none" strike="noStrike" dirty="0">
                          <a:solidFill>
                            <a:srgbClr val="000000"/>
                          </a:solidFill>
                          <a:effectLst/>
                          <a:latin typeface="+mn-lt"/>
                        </a:rPr>
                        <a:t>LA PROPABILITE D’ACCIDENT GRAVE OU MORTEL EST GRANDE</a:t>
                      </a:r>
                    </a:p>
                    <a:p>
                      <a:pPr algn="r" fontAlgn="b"/>
                      <a:r>
                        <a:rPr lang="fr-FR" sz="1500" b="1" i="0" u="none" strike="noStrike" dirty="0">
                          <a:solidFill>
                            <a:srgbClr val="000000"/>
                          </a:solidFill>
                          <a:effectLst/>
                          <a:latin typeface="+mn-lt"/>
                          <a:sym typeface="Wingdings" panose="05000000000000000000" pitchFamily="2" charset="2"/>
                        </a:rPr>
                        <a:t> </a:t>
                      </a:r>
                      <a:r>
                        <a:rPr lang="fr-FR" sz="1500" b="1" i="0" u="none" strike="noStrike" dirty="0">
                          <a:solidFill>
                            <a:srgbClr val="000000"/>
                          </a:solidFill>
                          <a:effectLst/>
                          <a:latin typeface="+mn-lt"/>
                        </a:rPr>
                        <a:t>RENONCER A S’ENGAGER</a:t>
                      </a:r>
                      <a:br>
                        <a:rPr lang="fr-FR" sz="1500" b="1" i="0" u="none" strike="noStrike" dirty="0">
                          <a:solidFill>
                            <a:srgbClr val="000000"/>
                          </a:solidFill>
                          <a:effectLst/>
                          <a:latin typeface="+mn-lt"/>
                        </a:rPr>
                      </a:br>
                      <a:r>
                        <a:rPr lang="fr-FR" sz="1500" b="1" i="0" u="none" strike="noStrike" dirty="0">
                          <a:solidFill>
                            <a:srgbClr val="000000"/>
                          </a:solidFill>
                          <a:effectLst/>
                          <a:latin typeface="+mn-lt"/>
                          <a:sym typeface="Wingdings" panose="05000000000000000000" pitchFamily="2" charset="2"/>
                        </a:rPr>
                        <a:t> </a:t>
                      </a:r>
                      <a:r>
                        <a:rPr lang="fr-FR" sz="1500" b="1" i="0" u="none" strike="noStrike" dirty="0">
                          <a:solidFill>
                            <a:srgbClr val="000000"/>
                          </a:solidFill>
                          <a:effectLst/>
                          <a:latin typeface="+mn-lt"/>
                        </a:rPr>
                        <a:t>RENONCER A POURSUIVRE LA PROGRESSION OU A  FAIRE DEMI-TOUR : GERER L’ATTENTE</a:t>
                      </a:r>
                    </a:p>
                  </a:txBody>
                  <a:tcPr marL="72000" marR="72000" marT="36000" marB="36000" anchor="b"/>
                </a:tc>
                <a:extLst>
                  <a:ext uri="{0D108BD9-81ED-4DB2-BD59-A6C34878D82A}">
                    <a16:rowId xmlns:a16="http://schemas.microsoft.com/office/drawing/2014/main" val="3973404960"/>
                  </a:ext>
                </a:extLst>
              </a:tr>
            </a:tbl>
          </a:graphicData>
        </a:graphic>
      </p:graphicFrame>
    </p:spTree>
    <p:extLst>
      <p:ext uri="{BB962C8B-B14F-4D97-AF65-F5344CB8AC3E}">
        <p14:creationId xmlns:p14="http://schemas.microsoft.com/office/powerpoint/2010/main" val="4011323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1976FF-68A9-401B-BC8F-45EF8E53D017}"/>
              </a:ext>
            </a:extLst>
          </p:cNvPr>
          <p:cNvSpPr>
            <a:spLocks noGrp="1"/>
          </p:cNvSpPr>
          <p:nvPr>
            <p:ph type="title"/>
          </p:nvPr>
        </p:nvSpPr>
        <p:spPr>
          <a:xfrm>
            <a:off x="1158240" y="357931"/>
            <a:ext cx="9875520" cy="573248"/>
          </a:xfrm>
        </p:spPr>
        <p:txBody>
          <a:bodyPr>
            <a:normAutofit fontScale="90000"/>
          </a:bodyPr>
          <a:lstStyle/>
          <a:p>
            <a:r>
              <a:rPr lang="fr-FR" b="1" dirty="0"/>
              <a:t>Pour aller plus loin…</a:t>
            </a:r>
            <a:endParaRPr lang="fr-FR" dirty="0"/>
          </a:p>
        </p:txBody>
      </p:sp>
      <p:sp>
        <p:nvSpPr>
          <p:cNvPr id="3" name="Espace réservé du contenu 2">
            <a:extLst>
              <a:ext uri="{FF2B5EF4-FFF2-40B4-BE49-F238E27FC236}">
                <a16:creationId xmlns:a16="http://schemas.microsoft.com/office/drawing/2014/main" id="{7AC40C19-89C2-4185-9636-6B66B20641E2}"/>
              </a:ext>
            </a:extLst>
          </p:cNvPr>
          <p:cNvSpPr>
            <a:spLocks noGrp="1"/>
          </p:cNvSpPr>
          <p:nvPr>
            <p:ph idx="1"/>
          </p:nvPr>
        </p:nvSpPr>
        <p:spPr>
          <a:xfrm>
            <a:off x="1017165" y="1134611"/>
            <a:ext cx="9872871" cy="1514475"/>
          </a:xfrm>
        </p:spPr>
        <p:txBody>
          <a:bodyPr/>
          <a:lstStyle/>
          <a:p>
            <a:pPr marL="45720" indent="0">
              <a:buNone/>
            </a:pPr>
            <a:r>
              <a:rPr lang="fr-FR" sz="3200" b="1" dirty="0">
                <a:solidFill>
                  <a:srgbClr val="C1440C"/>
                </a:solidFill>
              </a:rPr>
              <a:t>« </a:t>
            </a:r>
            <a:r>
              <a:rPr lang="fr-FR" sz="3200" b="1" i="1" dirty="0">
                <a:solidFill>
                  <a:srgbClr val="C1440C"/>
                </a:solidFill>
              </a:rPr>
              <a:t>Tirons les enseignements des erreurs et expériences des autres, car la vie est trop courte pour expérimenter soi-même toutes les erreurs</a:t>
            </a:r>
            <a:r>
              <a:rPr lang="fr-FR" sz="3200" b="1" dirty="0">
                <a:solidFill>
                  <a:srgbClr val="C1440C"/>
                </a:solidFill>
              </a:rPr>
              <a:t> »</a:t>
            </a:r>
          </a:p>
          <a:p>
            <a:endParaRPr lang="fr-FR" dirty="0">
              <a:solidFill>
                <a:srgbClr val="C1440C"/>
              </a:solidFill>
            </a:endParaRPr>
          </a:p>
        </p:txBody>
      </p:sp>
      <p:sp>
        <p:nvSpPr>
          <p:cNvPr id="4" name="ZoneTexte 3">
            <a:extLst>
              <a:ext uri="{FF2B5EF4-FFF2-40B4-BE49-F238E27FC236}">
                <a16:creationId xmlns:a16="http://schemas.microsoft.com/office/drawing/2014/main" id="{BA8D7CC5-4ED1-4DA0-A5B8-8ED9F8A90955}"/>
              </a:ext>
            </a:extLst>
          </p:cNvPr>
          <p:cNvSpPr txBox="1"/>
          <p:nvPr/>
        </p:nvSpPr>
        <p:spPr>
          <a:xfrm>
            <a:off x="1158240" y="2969245"/>
            <a:ext cx="6589433" cy="461665"/>
          </a:xfrm>
          <a:prstGeom prst="rect">
            <a:avLst/>
          </a:prstGeom>
          <a:noFill/>
        </p:spPr>
        <p:txBody>
          <a:bodyPr wrap="none" rtlCol="0">
            <a:spAutoFit/>
          </a:bodyPr>
          <a:lstStyle/>
          <a:p>
            <a:r>
              <a:rPr lang="fr-FR" sz="2400" dirty="0">
                <a:solidFill>
                  <a:schemeClr val="accent1"/>
                </a:solidFill>
              </a:rPr>
              <a:t>Vous vous êtes déjà fait une « frayeur » sous terre ? </a:t>
            </a:r>
          </a:p>
        </p:txBody>
      </p:sp>
      <p:sp>
        <p:nvSpPr>
          <p:cNvPr id="5" name="ZoneTexte 4">
            <a:extLst>
              <a:ext uri="{FF2B5EF4-FFF2-40B4-BE49-F238E27FC236}">
                <a16:creationId xmlns:a16="http://schemas.microsoft.com/office/drawing/2014/main" id="{64BC000A-4C7C-432E-8839-243B759DD65F}"/>
              </a:ext>
            </a:extLst>
          </p:cNvPr>
          <p:cNvSpPr txBox="1"/>
          <p:nvPr/>
        </p:nvSpPr>
        <p:spPr>
          <a:xfrm>
            <a:off x="1158240" y="3701896"/>
            <a:ext cx="4846968" cy="461665"/>
          </a:xfrm>
          <a:prstGeom prst="rect">
            <a:avLst/>
          </a:prstGeom>
          <a:noFill/>
        </p:spPr>
        <p:txBody>
          <a:bodyPr wrap="none" rtlCol="0">
            <a:spAutoFit/>
          </a:bodyPr>
          <a:lstStyle/>
          <a:p>
            <a:r>
              <a:rPr lang="fr-FR" sz="2400" dirty="0">
                <a:solidFill>
                  <a:schemeClr val="accent1"/>
                </a:solidFill>
              </a:rPr>
              <a:t>Vous vous êtes dit « ça a bien failli » ?</a:t>
            </a:r>
          </a:p>
        </p:txBody>
      </p:sp>
      <p:sp>
        <p:nvSpPr>
          <p:cNvPr id="6" name="ZoneTexte 5">
            <a:extLst>
              <a:ext uri="{FF2B5EF4-FFF2-40B4-BE49-F238E27FC236}">
                <a16:creationId xmlns:a16="http://schemas.microsoft.com/office/drawing/2014/main" id="{C88743B1-1D95-4260-A956-5C886D95B86F}"/>
              </a:ext>
            </a:extLst>
          </p:cNvPr>
          <p:cNvSpPr txBox="1"/>
          <p:nvPr/>
        </p:nvSpPr>
        <p:spPr>
          <a:xfrm>
            <a:off x="1158240" y="4483720"/>
            <a:ext cx="4715843" cy="461665"/>
          </a:xfrm>
          <a:prstGeom prst="rect">
            <a:avLst/>
          </a:prstGeom>
          <a:noFill/>
        </p:spPr>
        <p:txBody>
          <a:bodyPr wrap="none" rtlCol="0">
            <a:spAutoFit/>
          </a:bodyPr>
          <a:lstStyle/>
          <a:p>
            <a:r>
              <a:rPr lang="fr-FR" sz="2400" dirty="0">
                <a:solidFill>
                  <a:schemeClr val="accent1"/>
                </a:solidFill>
              </a:rPr>
              <a:t>Partagez votre retour d’expérience !</a:t>
            </a:r>
            <a:endParaRPr lang="fr-FR" sz="1600" i="1" dirty="0">
              <a:solidFill>
                <a:srgbClr val="0070C0"/>
              </a:solidFill>
            </a:endParaRPr>
          </a:p>
        </p:txBody>
      </p:sp>
      <p:sp>
        <p:nvSpPr>
          <p:cNvPr id="7" name="ZoneTexte 6">
            <a:extLst>
              <a:ext uri="{FF2B5EF4-FFF2-40B4-BE49-F238E27FC236}">
                <a16:creationId xmlns:a16="http://schemas.microsoft.com/office/drawing/2014/main" id="{B1D0C189-B8EC-4A94-990F-4302F1A308BD}"/>
              </a:ext>
            </a:extLst>
          </p:cNvPr>
          <p:cNvSpPr txBox="1"/>
          <p:nvPr/>
        </p:nvSpPr>
        <p:spPr>
          <a:xfrm>
            <a:off x="1158240" y="5447372"/>
            <a:ext cx="9122754" cy="461665"/>
          </a:xfrm>
          <a:prstGeom prst="rect">
            <a:avLst/>
          </a:prstGeom>
          <a:noFill/>
        </p:spPr>
        <p:txBody>
          <a:bodyPr wrap="none" rtlCol="0">
            <a:spAutoFit/>
          </a:bodyPr>
          <a:lstStyle/>
          <a:p>
            <a:r>
              <a:rPr lang="fr-FR" sz="2400" b="1" u="sng" dirty="0">
                <a:solidFill>
                  <a:schemeClr val="accent1"/>
                </a:solidFill>
              </a:rPr>
              <a:t>Vous allez contribuer à améliorer la prévention et la sécurité de tous</a:t>
            </a:r>
            <a:endParaRPr lang="fr-FR" sz="2400" b="1" dirty="0">
              <a:solidFill>
                <a:schemeClr val="accent1"/>
              </a:solidFill>
            </a:endParaRPr>
          </a:p>
        </p:txBody>
      </p:sp>
      <p:sp>
        <p:nvSpPr>
          <p:cNvPr id="8" name="ZoneTexte 7">
            <a:extLst>
              <a:ext uri="{FF2B5EF4-FFF2-40B4-BE49-F238E27FC236}">
                <a16:creationId xmlns:a16="http://schemas.microsoft.com/office/drawing/2014/main" id="{12F1E58A-C89F-4785-9558-ED7B52EFD59A}"/>
              </a:ext>
            </a:extLst>
          </p:cNvPr>
          <p:cNvSpPr txBox="1"/>
          <p:nvPr/>
        </p:nvSpPr>
        <p:spPr>
          <a:xfrm>
            <a:off x="4998801" y="5998195"/>
            <a:ext cx="1693092" cy="646331"/>
          </a:xfrm>
          <a:prstGeom prst="rect">
            <a:avLst/>
          </a:prstGeom>
          <a:noFill/>
        </p:spPr>
        <p:txBody>
          <a:bodyPr wrap="none" rtlCol="0">
            <a:spAutoFit/>
          </a:bodyPr>
          <a:lstStyle/>
          <a:p>
            <a:r>
              <a:rPr lang="fr-FR" sz="3600" dirty="0">
                <a:solidFill>
                  <a:srgbClr val="C1440C"/>
                </a:solidFill>
              </a:rPr>
              <a:t>MERCI !</a:t>
            </a:r>
          </a:p>
        </p:txBody>
      </p:sp>
    </p:spTree>
    <p:extLst>
      <p:ext uri="{BB962C8B-B14F-4D97-AF65-F5344CB8AC3E}">
        <p14:creationId xmlns:p14="http://schemas.microsoft.com/office/powerpoint/2010/main" val="309759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1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outVertical)">
                                      <p:cBhvr>
                                        <p:cTn id="7" dur="2000"/>
                                        <p:tgtEl>
                                          <p:spTgt spid="3">
                                            <p:txEl>
                                              <p:pRg st="0" end="0"/>
                                            </p:txEl>
                                          </p:spTgt>
                                        </p:tgtEl>
                                      </p:cBhvr>
                                    </p:animEffect>
                                  </p:childTnLst>
                                </p:cTn>
                              </p:par>
                            </p:childTnLst>
                          </p:cTn>
                        </p:par>
                        <p:par>
                          <p:cTn id="8" fill="hold">
                            <p:stCondLst>
                              <p:cond delay="3500"/>
                            </p:stCondLst>
                            <p:childTnLst>
                              <p:par>
                                <p:cTn id="9" presetID="10" presetClass="entr" presetSubtype="0" fill="hold" nodeType="afterEffect">
                                  <p:stCondLst>
                                    <p:cond delay="200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childTnLst>
                                </p:cTn>
                              </p:par>
                            </p:childTnLst>
                          </p:cTn>
                        </p:par>
                        <p:par>
                          <p:cTn id="12" fill="hold">
                            <p:stCondLst>
                              <p:cond delay="6500"/>
                            </p:stCondLst>
                            <p:childTnLst>
                              <p:par>
                                <p:cTn id="13" presetID="10" presetClass="entr" presetSubtype="0" fill="hold" nodeType="afterEffect">
                                  <p:stCondLst>
                                    <p:cond delay="200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childTnLst>
                                </p:cTn>
                              </p:par>
                            </p:childTnLst>
                          </p:cTn>
                        </p:par>
                        <p:par>
                          <p:cTn id="16" fill="hold">
                            <p:stCondLst>
                              <p:cond delay="9500"/>
                            </p:stCondLst>
                            <p:childTnLst>
                              <p:par>
                                <p:cTn id="17" presetID="10" presetClass="entr" presetSubtype="0" fill="hold" nodeType="afterEffect">
                                  <p:stCondLst>
                                    <p:cond delay="200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childTnLst>
                                </p:cTn>
                              </p:par>
                            </p:childTnLst>
                          </p:cTn>
                        </p:par>
                        <p:par>
                          <p:cTn id="20" fill="hold">
                            <p:stCondLst>
                              <p:cond delay="12500"/>
                            </p:stCondLst>
                            <p:childTnLst>
                              <p:par>
                                <p:cTn id="21" presetID="14" presetClass="entr" presetSubtype="10" fill="hold" grpId="0" nodeType="afterEffect">
                                  <p:stCondLst>
                                    <p:cond delay="200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1250"/>
                                        <p:tgtEl>
                                          <p:spTgt spid="7"/>
                                        </p:tgtEl>
                                      </p:cBhvr>
                                    </p:animEffect>
                                  </p:childTnLst>
                                </p:cTn>
                              </p:par>
                            </p:childTnLst>
                          </p:cTn>
                        </p:par>
                        <p:par>
                          <p:cTn id="24" fill="hold">
                            <p:stCondLst>
                              <p:cond delay="15750"/>
                            </p:stCondLst>
                            <p:childTnLst>
                              <p:par>
                                <p:cTn id="25" presetID="53" presetClass="entr" presetSubtype="16"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2000" fill="hold"/>
                                        <p:tgtEl>
                                          <p:spTgt spid="8"/>
                                        </p:tgtEl>
                                        <p:attrNameLst>
                                          <p:attrName>ppt_w</p:attrName>
                                        </p:attrNameLst>
                                      </p:cBhvr>
                                      <p:tavLst>
                                        <p:tav tm="0">
                                          <p:val>
                                            <p:fltVal val="0"/>
                                          </p:val>
                                        </p:tav>
                                        <p:tav tm="100000">
                                          <p:val>
                                            <p:strVal val="#ppt_w"/>
                                          </p:val>
                                        </p:tav>
                                      </p:tavLst>
                                    </p:anim>
                                    <p:anim calcmode="lin" valueType="num">
                                      <p:cBhvr>
                                        <p:cTn id="28" dur="2000" fill="hold"/>
                                        <p:tgtEl>
                                          <p:spTgt spid="8"/>
                                        </p:tgtEl>
                                        <p:attrNameLst>
                                          <p:attrName>ppt_h</p:attrName>
                                        </p:attrNameLst>
                                      </p:cBhvr>
                                      <p:tavLst>
                                        <p:tav tm="0">
                                          <p:val>
                                            <p:fltVal val="0"/>
                                          </p:val>
                                        </p:tav>
                                        <p:tav tm="100000">
                                          <p:val>
                                            <p:strVal val="#ppt_h"/>
                                          </p:val>
                                        </p:tav>
                                      </p:tavLst>
                                    </p:anim>
                                    <p:animEffect transition="in" filter="fade">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C94E2B-1F0A-4CAD-B28F-61BAF6E3B73A}"/>
              </a:ext>
            </a:extLst>
          </p:cNvPr>
          <p:cNvSpPr>
            <a:spLocks noGrp="1"/>
          </p:cNvSpPr>
          <p:nvPr>
            <p:ph type="ctrTitle"/>
          </p:nvPr>
        </p:nvSpPr>
        <p:spPr/>
        <p:txBody>
          <a:bodyPr/>
          <a:lstStyle/>
          <a:p>
            <a:r>
              <a:rPr lang="fr-FR" dirty="0"/>
              <a:t>FIN</a:t>
            </a:r>
          </a:p>
        </p:txBody>
      </p:sp>
      <p:pic>
        <p:nvPicPr>
          <p:cNvPr id="4" name="Image 3">
            <a:extLst>
              <a:ext uri="{FF2B5EF4-FFF2-40B4-BE49-F238E27FC236}">
                <a16:creationId xmlns:a16="http://schemas.microsoft.com/office/drawing/2014/main" id="{76E9EED0-6E13-4B65-9894-916B8AFCB795}"/>
              </a:ext>
            </a:extLst>
          </p:cNvPr>
          <p:cNvPicPr>
            <a:picLocks noChangeAspect="1"/>
          </p:cNvPicPr>
          <p:nvPr/>
        </p:nvPicPr>
        <p:blipFill rotWithShape="1">
          <a:blip r:embed="rId2">
            <a:extLst>
              <a:ext uri="{28A0092B-C50C-407E-A947-70E740481C1C}">
                <a14:useLocalDpi xmlns:a14="http://schemas.microsoft.com/office/drawing/2010/main" val="0"/>
              </a:ext>
            </a:extLst>
          </a:blip>
          <a:srcRect l="8445" t="4363" r="6419" b="4696"/>
          <a:stretch/>
        </p:blipFill>
        <p:spPr>
          <a:xfrm>
            <a:off x="6824869" y="4161184"/>
            <a:ext cx="1506162" cy="1548000"/>
          </a:xfrm>
          <a:prstGeom prst="rect">
            <a:avLst/>
          </a:prstGeom>
        </p:spPr>
      </p:pic>
      <p:pic>
        <p:nvPicPr>
          <p:cNvPr id="6" name="Image 5">
            <a:extLst>
              <a:ext uri="{FF2B5EF4-FFF2-40B4-BE49-F238E27FC236}">
                <a16:creationId xmlns:a16="http://schemas.microsoft.com/office/drawing/2014/main" id="{56177B90-3821-42C0-8DBA-D877BDBE7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6509" y="4167470"/>
            <a:ext cx="1657975" cy="1438537"/>
          </a:xfrm>
          <a:prstGeom prst="rect">
            <a:avLst/>
          </a:prstGeom>
        </p:spPr>
      </p:pic>
    </p:spTree>
    <p:extLst>
      <p:ext uri="{BB962C8B-B14F-4D97-AF65-F5344CB8AC3E}">
        <p14:creationId xmlns:p14="http://schemas.microsoft.com/office/powerpoint/2010/main" val="2514977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E7813-61A7-4F0C-9EC4-E3119B753437}"/>
              </a:ext>
            </a:extLst>
          </p:cNvPr>
          <p:cNvSpPr>
            <a:spLocks noGrp="1"/>
          </p:cNvSpPr>
          <p:nvPr>
            <p:ph type="title"/>
          </p:nvPr>
        </p:nvSpPr>
        <p:spPr/>
        <p:txBody>
          <a:bodyPr/>
          <a:lstStyle/>
          <a:p>
            <a:r>
              <a:rPr lang="fr-FR" dirty="0"/>
              <a:t>Quelles sources d’information ?</a:t>
            </a:r>
          </a:p>
        </p:txBody>
      </p:sp>
      <p:sp>
        <p:nvSpPr>
          <p:cNvPr id="3" name="Espace réservé du contenu 2">
            <a:extLst>
              <a:ext uri="{FF2B5EF4-FFF2-40B4-BE49-F238E27FC236}">
                <a16:creationId xmlns:a16="http://schemas.microsoft.com/office/drawing/2014/main" id="{BF69A065-DE86-41C6-BB48-E85A5F098D2C}"/>
              </a:ext>
            </a:extLst>
          </p:cNvPr>
          <p:cNvSpPr>
            <a:spLocks noGrp="1"/>
          </p:cNvSpPr>
          <p:nvPr>
            <p:ph idx="1"/>
          </p:nvPr>
        </p:nvSpPr>
        <p:spPr>
          <a:xfrm>
            <a:off x="1159564" y="2039644"/>
            <a:ext cx="9872871" cy="4038600"/>
          </a:xfrm>
        </p:spPr>
        <p:txBody>
          <a:bodyPr>
            <a:normAutofit/>
          </a:bodyPr>
          <a:lstStyle/>
          <a:p>
            <a:r>
              <a:rPr lang="fr-FR" sz="3200" dirty="0">
                <a:solidFill>
                  <a:schemeClr val="tx1"/>
                </a:solidFill>
              </a:rPr>
              <a:t>Presse, télé, réseaux sociaux… Mélange de faits déformés, d’hypothèses hasardeuses, d’opinions et de jugements = à oublier !</a:t>
            </a:r>
          </a:p>
          <a:p>
            <a:r>
              <a:rPr lang="fr-FR" sz="3200" dirty="0">
                <a:solidFill>
                  <a:schemeClr val="tx1"/>
                </a:solidFill>
              </a:rPr>
              <a:t>Rapports du SSF : factuels, mais ne concernent que les accidents ayant entraîné une intervention extérieure, et quelques auto-secours.</a:t>
            </a:r>
          </a:p>
          <a:p>
            <a:r>
              <a:rPr lang="fr-FR" sz="3200" dirty="0">
                <a:solidFill>
                  <a:schemeClr val="tx1"/>
                </a:solidFill>
              </a:rPr>
              <a:t>Les déclarations d’accidents à l’assurance FFS : plus systématiques, mais ne concernent que les assurés FFS.</a:t>
            </a:r>
          </a:p>
          <a:p>
            <a:endParaRPr lang="fr-FR" sz="3200" dirty="0"/>
          </a:p>
          <a:p>
            <a:endParaRPr lang="fr-FR" sz="3200" dirty="0"/>
          </a:p>
        </p:txBody>
      </p:sp>
    </p:spTree>
    <p:extLst>
      <p:ext uri="{BB962C8B-B14F-4D97-AF65-F5344CB8AC3E}">
        <p14:creationId xmlns:p14="http://schemas.microsoft.com/office/powerpoint/2010/main" val="362725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42" presetClass="entr" presetSubtype="0" fill="hold" grpId="0" nodeType="afterEffect">
                                  <p:stCondLst>
                                    <p:cond delay="225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grpId="0" nodeType="afterEffect">
                                  <p:stCondLst>
                                    <p:cond delay="225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E7813-61A7-4F0C-9EC4-E3119B753437}"/>
              </a:ext>
            </a:extLst>
          </p:cNvPr>
          <p:cNvSpPr>
            <a:spLocks noGrp="1"/>
          </p:cNvSpPr>
          <p:nvPr>
            <p:ph type="title"/>
          </p:nvPr>
        </p:nvSpPr>
        <p:spPr/>
        <p:txBody>
          <a:bodyPr/>
          <a:lstStyle/>
          <a:p>
            <a:r>
              <a:rPr lang="fr-FR" dirty="0"/>
              <a:t>Déclarations à l’assurance fédérale</a:t>
            </a:r>
          </a:p>
        </p:txBody>
      </p:sp>
      <p:sp>
        <p:nvSpPr>
          <p:cNvPr id="3" name="Espace réservé du contenu 2">
            <a:extLst>
              <a:ext uri="{FF2B5EF4-FFF2-40B4-BE49-F238E27FC236}">
                <a16:creationId xmlns:a16="http://schemas.microsoft.com/office/drawing/2014/main" id="{BF69A065-DE86-41C6-BB48-E85A5F098D2C}"/>
              </a:ext>
            </a:extLst>
          </p:cNvPr>
          <p:cNvSpPr>
            <a:spLocks noGrp="1"/>
          </p:cNvSpPr>
          <p:nvPr>
            <p:ph idx="1"/>
          </p:nvPr>
        </p:nvSpPr>
        <p:spPr>
          <a:xfrm>
            <a:off x="1159564" y="2039644"/>
            <a:ext cx="9872871" cy="4038600"/>
          </a:xfrm>
        </p:spPr>
        <p:txBody>
          <a:bodyPr>
            <a:normAutofit/>
          </a:bodyPr>
          <a:lstStyle/>
          <a:p>
            <a:r>
              <a:rPr lang="fr-FR" sz="3200" dirty="0">
                <a:solidFill>
                  <a:schemeClr val="tx1"/>
                </a:solidFill>
              </a:rPr>
              <a:t>Environ 5000 assurés : spéléo, canyon, ski, VTT…</a:t>
            </a:r>
          </a:p>
          <a:p>
            <a:r>
              <a:rPr lang="fr-FR" sz="3200" dirty="0">
                <a:solidFill>
                  <a:schemeClr val="tx1"/>
                </a:solidFill>
              </a:rPr>
              <a:t>Déclaration à faire dans les quatre jours après l’événement</a:t>
            </a:r>
          </a:p>
          <a:p>
            <a:r>
              <a:rPr lang="fr-FR" sz="3200" dirty="0">
                <a:solidFill>
                  <a:schemeClr val="tx1"/>
                </a:solidFill>
              </a:rPr>
              <a:t>Formulaire en ligne depuis 2011, inadapté à la spéléo</a:t>
            </a:r>
          </a:p>
          <a:p>
            <a:r>
              <a:rPr lang="fr-FR" sz="3200" dirty="0">
                <a:solidFill>
                  <a:schemeClr val="tx1"/>
                </a:solidFill>
              </a:rPr>
              <a:t>Intérêt porté sur les conséquences plus que sur les causes</a:t>
            </a:r>
            <a:endParaRPr lang="fr-FR" sz="3200" dirty="0"/>
          </a:p>
        </p:txBody>
      </p:sp>
    </p:spTree>
    <p:extLst>
      <p:ext uri="{BB962C8B-B14F-4D97-AF65-F5344CB8AC3E}">
        <p14:creationId xmlns:p14="http://schemas.microsoft.com/office/powerpoint/2010/main" val="59741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42" presetClass="entr" presetSubtype="0" fill="hold" grpId="0" nodeType="afterEffect">
                                  <p:stCondLst>
                                    <p:cond delay="15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250"/>
                            </p:stCondLst>
                            <p:childTnLst>
                              <p:par>
                                <p:cTn id="17" presetID="42" presetClass="entr" presetSubtype="0" fill="hold" grpId="0" nodeType="afterEffect">
                                  <p:stCondLst>
                                    <p:cond delay="15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6750"/>
                            </p:stCondLst>
                            <p:childTnLst>
                              <p:par>
                                <p:cTn id="23" presetID="42" presetClass="entr" presetSubtype="0" fill="hold" grpId="0" nodeType="afterEffect">
                                  <p:stCondLst>
                                    <p:cond delay="15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E7813-61A7-4F0C-9EC4-E3119B753437}"/>
              </a:ext>
            </a:extLst>
          </p:cNvPr>
          <p:cNvSpPr>
            <a:spLocks noGrp="1"/>
          </p:cNvSpPr>
          <p:nvPr>
            <p:ph type="title"/>
          </p:nvPr>
        </p:nvSpPr>
        <p:spPr>
          <a:xfrm>
            <a:off x="1143000" y="284086"/>
            <a:ext cx="9875520" cy="923278"/>
          </a:xfrm>
        </p:spPr>
        <p:txBody>
          <a:bodyPr/>
          <a:lstStyle/>
          <a:p>
            <a:r>
              <a:rPr lang="fr-FR" dirty="0"/>
              <a:t>Deux analyses : 1983-1999 et 2000-2018</a:t>
            </a:r>
          </a:p>
        </p:txBody>
      </p:sp>
      <p:sp>
        <p:nvSpPr>
          <p:cNvPr id="3" name="Espace réservé du contenu 2">
            <a:extLst>
              <a:ext uri="{FF2B5EF4-FFF2-40B4-BE49-F238E27FC236}">
                <a16:creationId xmlns:a16="http://schemas.microsoft.com/office/drawing/2014/main" id="{BF69A065-DE86-41C6-BB48-E85A5F098D2C}"/>
              </a:ext>
            </a:extLst>
          </p:cNvPr>
          <p:cNvSpPr>
            <a:spLocks noGrp="1"/>
          </p:cNvSpPr>
          <p:nvPr>
            <p:ph idx="1"/>
          </p:nvPr>
        </p:nvSpPr>
        <p:spPr>
          <a:xfrm>
            <a:off x="1159564" y="2039644"/>
            <a:ext cx="9872871" cy="4038600"/>
          </a:xfrm>
        </p:spPr>
        <p:txBody>
          <a:bodyPr>
            <a:normAutofit/>
          </a:bodyPr>
          <a:lstStyle/>
          <a:p>
            <a:endParaRPr lang="fr-FR" sz="3200" dirty="0"/>
          </a:p>
          <a:p>
            <a:endParaRPr lang="fr-FR" sz="3200" dirty="0"/>
          </a:p>
        </p:txBody>
      </p:sp>
      <p:sp>
        <p:nvSpPr>
          <p:cNvPr id="6" name="ZoneTexte 5">
            <a:extLst>
              <a:ext uri="{FF2B5EF4-FFF2-40B4-BE49-F238E27FC236}">
                <a16:creationId xmlns:a16="http://schemas.microsoft.com/office/drawing/2014/main" id="{A4C8716C-05A2-427C-B7DF-DA2103E4C9BE}"/>
              </a:ext>
            </a:extLst>
          </p:cNvPr>
          <p:cNvSpPr txBox="1"/>
          <p:nvPr/>
        </p:nvSpPr>
        <p:spPr>
          <a:xfrm>
            <a:off x="2166151" y="1179501"/>
            <a:ext cx="7447616" cy="369332"/>
          </a:xfrm>
          <a:prstGeom prst="rect">
            <a:avLst/>
          </a:prstGeom>
          <a:noFill/>
        </p:spPr>
        <p:txBody>
          <a:bodyPr wrap="none" rtlCol="0">
            <a:spAutoFit/>
          </a:bodyPr>
          <a:lstStyle/>
          <a:p>
            <a:r>
              <a:rPr lang="fr-FR" dirty="0"/>
              <a:t>Période 1 : 455 dossiers sur 13 années – Période 2 : 495 dossiers sur 19 années</a:t>
            </a:r>
          </a:p>
        </p:txBody>
      </p:sp>
      <p:pic>
        <p:nvPicPr>
          <p:cNvPr id="7" name="Image 6">
            <a:extLst>
              <a:ext uri="{FF2B5EF4-FFF2-40B4-BE49-F238E27FC236}">
                <a16:creationId xmlns:a16="http://schemas.microsoft.com/office/drawing/2014/main" id="{EF2BA132-D297-4FA0-8912-B3A7ACC3F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123" y="1717138"/>
            <a:ext cx="11500540" cy="4683612"/>
          </a:xfrm>
          <a:prstGeom prst="rect">
            <a:avLst/>
          </a:prstGeom>
        </p:spPr>
      </p:pic>
    </p:spTree>
    <p:extLst>
      <p:ext uri="{BB962C8B-B14F-4D97-AF65-F5344CB8AC3E}">
        <p14:creationId xmlns:p14="http://schemas.microsoft.com/office/powerpoint/2010/main" val="37637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1250"/>
                            </p:stCondLst>
                            <p:childTnLst>
                              <p:par>
                                <p:cTn id="8" presetID="22" presetClass="entr" presetSubtype="4" fill="hold" nodeType="after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E7813-61A7-4F0C-9EC4-E3119B753437}"/>
              </a:ext>
            </a:extLst>
          </p:cNvPr>
          <p:cNvSpPr>
            <a:spLocks noGrp="1"/>
          </p:cNvSpPr>
          <p:nvPr>
            <p:ph type="title"/>
          </p:nvPr>
        </p:nvSpPr>
        <p:spPr>
          <a:xfrm>
            <a:off x="1143000" y="284086"/>
            <a:ext cx="9875520" cy="923278"/>
          </a:xfrm>
        </p:spPr>
        <p:txBody>
          <a:bodyPr>
            <a:normAutofit/>
          </a:bodyPr>
          <a:lstStyle/>
          <a:p>
            <a:pPr algn="ctr"/>
            <a:r>
              <a:rPr lang="fr-FR" dirty="0"/>
              <a:t>2000-2018 : spéléo et canyonisme</a:t>
            </a:r>
          </a:p>
        </p:txBody>
      </p:sp>
      <p:sp>
        <p:nvSpPr>
          <p:cNvPr id="6" name="ZoneTexte 5">
            <a:extLst>
              <a:ext uri="{FF2B5EF4-FFF2-40B4-BE49-F238E27FC236}">
                <a16:creationId xmlns:a16="http://schemas.microsoft.com/office/drawing/2014/main" id="{A4C8716C-05A2-427C-B7DF-DA2103E4C9BE}"/>
              </a:ext>
            </a:extLst>
          </p:cNvPr>
          <p:cNvSpPr txBox="1"/>
          <p:nvPr/>
        </p:nvSpPr>
        <p:spPr>
          <a:xfrm>
            <a:off x="2050741" y="5215970"/>
            <a:ext cx="6466899" cy="369332"/>
          </a:xfrm>
          <a:prstGeom prst="rect">
            <a:avLst/>
          </a:prstGeom>
          <a:noFill/>
        </p:spPr>
        <p:txBody>
          <a:bodyPr wrap="none" rtlCol="0">
            <a:spAutoFit/>
          </a:bodyPr>
          <a:lstStyle/>
          <a:p>
            <a:r>
              <a:rPr lang="fr-FR" dirty="0"/>
              <a:t>Toujours davantage de déclarations spéléo que canyon (sauf 2018)</a:t>
            </a:r>
          </a:p>
        </p:txBody>
      </p:sp>
      <p:pic>
        <p:nvPicPr>
          <p:cNvPr id="5" name="Image 4">
            <a:extLst>
              <a:ext uri="{FF2B5EF4-FFF2-40B4-BE49-F238E27FC236}">
                <a16:creationId xmlns:a16="http://schemas.microsoft.com/office/drawing/2014/main" id="{F2DC2CBF-DA68-4690-98D2-FFD15A13D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288" y="1149496"/>
            <a:ext cx="9001125" cy="3752850"/>
          </a:xfrm>
          <a:prstGeom prst="rect">
            <a:avLst/>
          </a:prstGeom>
        </p:spPr>
      </p:pic>
      <p:sp>
        <p:nvSpPr>
          <p:cNvPr id="8" name="ZoneTexte 7">
            <a:extLst>
              <a:ext uri="{FF2B5EF4-FFF2-40B4-BE49-F238E27FC236}">
                <a16:creationId xmlns:a16="http://schemas.microsoft.com/office/drawing/2014/main" id="{F7FD80A8-49CA-4991-BF26-4AF216CEFEF1}"/>
              </a:ext>
            </a:extLst>
          </p:cNvPr>
          <p:cNvSpPr txBox="1"/>
          <p:nvPr/>
        </p:nvSpPr>
        <p:spPr>
          <a:xfrm>
            <a:off x="6915704" y="2971800"/>
            <a:ext cx="914400" cy="914400"/>
          </a:xfrm>
          <a:prstGeom prst="rect">
            <a:avLst/>
          </a:prstGeom>
          <a:noFill/>
        </p:spPr>
        <p:txBody>
          <a:bodyPr wrap="square" rtlCol="0">
            <a:spAutoFit/>
          </a:bodyPr>
          <a:lstStyle/>
          <a:p>
            <a:endParaRPr lang="fr-FR" dirty="0"/>
          </a:p>
        </p:txBody>
      </p:sp>
      <p:sp>
        <p:nvSpPr>
          <p:cNvPr id="9" name="ZoneTexte 8">
            <a:extLst>
              <a:ext uri="{FF2B5EF4-FFF2-40B4-BE49-F238E27FC236}">
                <a16:creationId xmlns:a16="http://schemas.microsoft.com/office/drawing/2014/main" id="{DACE7F88-F84E-47E3-812A-E8C2EEF8A4DB}"/>
              </a:ext>
            </a:extLst>
          </p:cNvPr>
          <p:cNvSpPr txBox="1"/>
          <p:nvPr/>
        </p:nvSpPr>
        <p:spPr>
          <a:xfrm>
            <a:off x="1908699" y="5932103"/>
            <a:ext cx="8549196" cy="369332"/>
          </a:xfrm>
          <a:prstGeom prst="rect">
            <a:avLst/>
          </a:prstGeom>
          <a:noFill/>
        </p:spPr>
        <p:txBody>
          <a:bodyPr wrap="square" rtlCol="0">
            <a:spAutoFit/>
          </a:bodyPr>
          <a:lstStyle/>
          <a:p>
            <a:r>
              <a:rPr lang="fr-FR" dirty="0"/>
              <a:t>Nombre moyen de déclarations spéléo presque divisé par deux sur la période</a:t>
            </a:r>
          </a:p>
        </p:txBody>
      </p:sp>
      <p:sp>
        <p:nvSpPr>
          <p:cNvPr id="4" name="ZoneTexte 3">
            <a:extLst>
              <a:ext uri="{FF2B5EF4-FFF2-40B4-BE49-F238E27FC236}">
                <a16:creationId xmlns:a16="http://schemas.microsoft.com/office/drawing/2014/main" id="{59028EC0-8D16-4998-B878-D3D5850E8D9F}"/>
              </a:ext>
            </a:extLst>
          </p:cNvPr>
          <p:cNvSpPr txBox="1"/>
          <p:nvPr/>
        </p:nvSpPr>
        <p:spPr>
          <a:xfrm>
            <a:off x="10316413" y="3607267"/>
            <a:ext cx="1709122" cy="1169551"/>
          </a:xfrm>
          <a:prstGeom prst="rect">
            <a:avLst/>
          </a:prstGeom>
          <a:noFill/>
        </p:spPr>
        <p:txBody>
          <a:bodyPr wrap="none" rtlCol="0">
            <a:spAutoFit/>
          </a:bodyPr>
          <a:lstStyle/>
          <a:p>
            <a:r>
              <a:rPr lang="fr-FR" sz="1400" dirty="0"/>
              <a:t>« spéléo rejeté » =</a:t>
            </a:r>
          </a:p>
          <a:p>
            <a:r>
              <a:rPr lang="fr-FR" sz="1400" dirty="0"/>
              <a:t>Déclaration d’un</a:t>
            </a:r>
          </a:p>
          <a:p>
            <a:r>
              <a:rPr lang="fr-FR" sz="1400" dirty="0"/>
              <a:t>événement sous </a:t>
            </a:r>
          </a:p>
          <a:p>
            <a:r>
              <a:rPr lang="fr-FR" sz="1400" dirty="0"/>
              <a:t>terre sans dommage</a:t>
            </a:r>
          </a:p>
          <a:p>
            <a:r>
              <a:rPr lang="fr-FR" sz="1400" dirty="0"/>
              <a:t>corporel (lunettes…)</a:t>
            </a:r>
          </a:p>
        </p:txBody>
      </p:sp>
    </p:spTree>
    <p:extLst>
      <p:ext uri="{BB962C8B-B14F-4D97-AF65-F5344CB8AC3E}">
        <p14:creationId xmlns:p14="http://schemas.microsoft.com/office/powerpoint/2010/main" val="32621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2500"/>
                            </p:stCondLst>
                            <p:childTnLst>
                              <p:par>
                                <p:cTn id="15" presetID="1" presetClass="entr" presetSubtype="0" fill="hold" grpId="0" nodeType="afterEffect">
                                  <p:stCondLst>
                                    <p:cond delay="2000"/>
                                  </p:stCondLst>
                                  <p:childTnLst>
                                    <p:set>
                                      <p:cBhvr>
                                        <p:cTn id="16" dur="1" fill="hold">
                                          <p:stCondLst>
                                            <p:cond delay="499"/>
                                          </p:stCondLst>
                                        </p:cTn>
                                        <p:tgtEl>
                                          <p:spTgt spid="6"/>
                                        </p:tgtEl>
                                        <p:attrNameLst>
                                          <p:attrName>style.visibility</p:attrName>
                                        </p:attrNameLst>
                                      </p:cBhvr>
                                      <p:to>
                                        <p:strVal val="visible"/>
                                      </p:to>
                                    </p:set>
                                  </p:childTnLst>
                                </p:cTn>
                              </p:par>
                            </p:childTnLst>
                          </p:cTn>
                        </p:par>
                        <p:par>
                          <p:cTn id="17" fill="hold">
                            <p:stCondLst>
                              <p:cond delay="5000"/>
                            </p:stCondLst>
                            <p:childTnLst>
                              <p:par>
                                <p:cTn id="18" presetID="1" presetClass="entr" presetSubtype="0" fill="hold" grpId="0" nodeType="afterEffect">
                                  <p:stCondLst>
                                    <p:cond delay="2000"/>
                                  </p:stCondLst>
                                  <p:childTnLst>
                                    <p:set>
                                      <p:cBhvr>
                                        <p:cTn id="19"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E7813-61A7-4F0C-9EC4-E3119B753437}"/>
              </a:ext>
            </a:extLst>
          </p:cNvPr>
          <p:cNvSpPr>
            <a:spLocks noGrp="1"/>
          </p:cNvSpPr>
          <p:nvPr>
            <p:ph type="title"/>
          </p:nvPr>
        </p:nvSpPr>
        <p:spPr>
          <a:xfrm>
            <a:off x="1143000" y="284086"/>
            <a:ext cx="9875520" cy="923278"/>
          </a:xfrm>
        </p:spPr>
        <p:txBody>
          <a:bodyPr>
            <a:normAutofit/>
          </a:bodyPr>
          <a:lstStyle/>
          <a:p>
            <a:pPr algn="ctr"/>
            <a:r>
              <a:rPr lang="fr-FR" dirty="0"/>
              <a:t>La parité, vraiment ?</a:t>
            </a:r>
          </a:p>
        </p:txBody>
      </p:sp>
      <p:sp>
        <p:nvSpPr>
          <p:cNvPr id="3" name="Espace réservé du contenu 2">
            <a:extLst>
              <a:ext uri="{FF2B5EF4-FFF2-40B4-BE49-F238E27FC236}">
                <a16:creationId xmlns:a16="http://schemas.microsoft.com/office/drawing/2014/main" id="{BF69A065-DE86-41C6-BB48-E85A5F098D2C}"/>
              </a:ext>
            </a:extLst>
          </p:cNvPr>
          <p:cNvSpPr>
            <a:spLocks noGrp="1"/>
          </p:cNvSpPr>
          <p:nvPr>
            <p:ph idx="1"/>
          </p:nvPr>
        </p:nvSpPr>
        <p:spPr>
          <a:xfrm>
            <a:off x="1159564" y="2039644"/>
            <a:ext cx="9872871" cy="3659820"/>
          </a:xfrm>
        </p:spPr>
        <p:txBody>
          <a:bodyPr>
            <a:normAutofit/>
          </a:bodyPr>
          <a:lstStyle/>
          <a:p>
            <a:endParaRPr lang="fr-FR" sz="3200" dirty="0"/>
          </a:p>
          <a:p>
            <a:pPr marL="45720" indent="0">
              <a:buNone/>
            </a:pPr>
            <a:endParaRPr lang="fr-FR" sz="3200" dirty="0"/>
          </a:p>
        </p:txBody>
      </p:sp>
      <p:sp>
        <p:nvSpPr>
          <p:cNvPr id="8" name="ZoneTexte 7">
            <a:extLst>
              <a:ext uri="{FF2B5EF4-FFF2-40B4-BE49-F238E27FC236}">
                <a16:creationId xmlns:a16="http://schemas.microsoft.com/office/drawing/2014/main" id="{F7FD80A8-49CA-4991-BF26-4AF216CEFEF1}"/>
              </a:ext>
            </a:extLst>
          </p:cNvPr>
          <p:cNvSpPr txBox="1"/>
          <p:nvPr/>
        </p:nvSpPr>
        <p:spPr>
          <a:xfrm>
            <a:off x="6915704" y="2971800"/>
            <a:ext cx="914400" cy="914400"/>
          </a:xfrm>
          <a:prstGeom prst="rect">
            <a:avLst/>
          </a:prstGeom>
          <a:noFill/>
        </p:spPr>
        <p:txBody>
          <a:bodyPr wrap="square" rtlCol="0">
            <a:spAutoFit/>
          </a:bodyPr>
          <a:lstStyle/>
          <a:p>
            <a:endParaRPr lang="fr-FR" dirty="0"/>
          </a:p>
        </p:txBody>
      </p:sp>
      <p:pic>
        <p:nvPicPr>
          <p:cNvPr id="7" name="Image 6">
            <a:extLst>
              <a:ext uri="{FF2B5EF4-FFF2-40B4-BE49-F238E27FC236}">
                <a16:creationId xmlns:a16="http://schemas.microsoft.com/office/drawing/2014/main" id="{5FCBABAD-73FC-4E0D-8F81-41540BD50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407" y="1207364"/>
            <a:ext cx="10232705" cy="4266334"/>
          </a:xfrm>
          <a:prstGeom prst="rect">
            <a:avLst/>
          </a:prstGeom>
        </p:spPr>
      </p:pic>
      <p:sp>
        <p:nvSpPr>
          <p:cNvPr id="11" name="ZoneTexte 10">
            <a:extLst>
              <a:ext uri="{FF2B5EF4-FFF2-40B4-BE49-F238E27FC236}">
                <a16:creationId xmlns:a16="http://schemas.microsoft.com/office/drawing/2014/main" id="{A647A4FE-E641-42A0-92FF-785585ECB9CE}"/>
              </a:ext>
            </a:extLst>
          </p:cNvPr>
          <p:cNvSpPr txBox="1"/>
          <p:nvPr/>
        </p:nvSpPr>
        <p:spPr>
          <a:xfrm flipH="1">
            <a:off x="3084140" y="5770485"/>
            <a:ext cx="6935160" cy="369332"/>
          </a:xfrm>
          <a:prstGeom prst="rect">
            <a:avLst/>
          </a:prstGeom>
          <a:noFill/>
        </p:spPr>
        <p:txBody>
          <a:bodyPr wrap="square" rtlCol="0">
            <a:spAutoFit/>
          </a:bodyPr>
          <a:lstStyle/>
          <a:p>
            <a:r>
              <a:rPr lang="fr-FR" dirty="0"/>
              <a:t>NB : la FFS compte 75% d’hommes et 25% de femmes…</a:t>
            </a:r>
          </a:p>
        </p:txBody>
      </p:sp>
    </p:spTree>
    <p:extLst>
      <p:ext uri="{BB962C8B-B14F-4D97-AF65-F5344CB8AC3E}">
        <p14:creationId xmlns:p14="http://schemas.microsoft.com/office/powerpoint/2010/main" val="71609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2000"/>
                            </p:stCondLst>
                            <p:childTnLst>
                              <p:par>
                                <p:cTn id="9" presetID="22" presetClass="entr" presetSubtype="4" fill="hold" grpId="0" nodeType="afterEffect">
                                  <p:stCondLst>
                                    <p:cond delay="200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E7813-61A7-4F0C-9EC4-E3119B753437}"/>
              </a:ext>
            </a:extLst>
          </p:cNvPr>
          <p:cNvSpPr>
            <a:spLocks noGrp="1"/>
          </p:cNvSpPr>
          <p:nvPr>
            <p:ph type="title"/>
          </p:nvPr>
        </p:nvSpPr>
        <p:spPr>
          <a:xfrm>
            <a:off x="1143000" y="284086"/>
            <a:ext cx="9875520" cy="923278"/>
          </a:xfrm>
        </p:spPr>
        <p:txBody>
          <a:bodyPr>
            <a:normAutofit/>
          </a:bodyPr>
          <a:lstStyle/>
          <a:p>
            <a:pPr algn="ctr"/>
            <a:r>
              <a:rPr lang="fr-FR" dirty="0"/>
              <a:t>Et maintenant : Tamalou ?</a:t>
            </a:r>
          </a:p>
        </p:txBody>
      </p:sp>
      <p:sp>
        <p:nvSpPr>
          <p:cNvPr id="8" name="ZoneTexte 7">
            <a:extLst>
              <a:ext uri="{FF2B5EF4-FFF2-40B4-BE49-F238E27FC236}">
                <a16:creationId xmlns:a16="http://schemas.microsoft.com/office/drawing/2014/main" id="{F7FD80A8-49CA-4991-BF26-4AF216CEFEF1}"/>
              </a:ext>
            </a:extLst>
          </p:cNvPr>
          <p:cNvSpPr txBox="1"/>
          <p:nvPr/>
        </p:nvSpPr>
        <p:spPr>
          <a:xfrm>
            <a:off x="6915704" y="2971800"/>
            <a:ext cx="914400" cy="914400"/>
          </a:xfrm>
          <a:prstGeom prst="rect">
            <a:avLst/>
          </a:prstGeom>
          <a:noFill/>
        </p:spPr>
        <p:txBody>
          <a:bodyPr wrap="square" rtlCol="0">
            <a:spAutoFit/>
          </a:bodyPr>
          <a:lstStyle/>
          <a:p>
            <a:endParaRPr lang="fr-FR" dirty="0"/>
          </a:p>
        </p:txBody>
      </p:sp>
      <p:pic>
        <p:nvPicPr>
          <p:cNvPr id="3" name="Image 2">
            <a:extLst>
              <a:ext uri="{FF2B5EF4-FFF2-40B4-BE49-F238E27FC236}">
                <a16:creationId xmlns:a16="http://schemas.microsoft.com/office/drawing/2014/main" id="{03B74336-9B23-4F0A-8574-56B077CD1A07}"/>
              </a:ext>
            </a:extLst>
          </p:cNvPr>
          <p:cNvPicPr>
            <a:picLocks noChangeAspect="1"/>
          </p:cNvPicPr>
          <p:nvPr/>
        </p:nvPicPr>
        <p:blipFill>
          <a:blip r:embed="rId3"/>
          <a:stretch>
            <a:fillRect/>
          </a:stretch>
        </p:blipFill>
        <p:spPr>
          <a:xfrm>
            <a:off x="3149600" y="1319771"/>
            <a:ext cx="5690556" cy="4752156"/>
          </a:xfrm>
          <a:prstGeom prst="rect">
            <a:avLst/>
          </a:prstGeom>
        </p:spPr>
      </p:pic>
    </p:spTree>
    <p:extLst>
      <p:ext uri="{BB962C8B-B14F-4D97-AF65-F5344CB8AC3E}">
        <p14:creationId xmlns:p14="http://schemas.microsoft.com/office/powerpoint/2010/main" val="32319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9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E7813-61A7-4F0C-9EC4-E3119B753437}"/>
              </a:ext>
            </a:extLst>
          </p:cNvPr>
          <p:cNvSpPr>
            <a:spLocks noGrp="1"/>
          </p:cNvSpPr>
          <p:nvPr>
            <p:ph type="title"/>
          </p:nvPr>
        </p:nvSpPr>
        <p:spPr>
          <a:xfrm>
            <a:off x="1143000" y="284086"/>
            <a:ext cx="9875520" cy="923278"/>
          </a:xfrm>
        </p:spPr>
        <p:txBody>
          <a:bodyPr>
            <a:normAutofit/>
          </a:bodyPr>
          <a:lstStyle/>
          <a:p>
            <a:pPr algn="ctr"/>
            <a:r>
              <a:rPr lang="fr-FR" dirty="0"/>
              <a:t>Et pourquoi ? Le TOP 5 du classement !</a:t>
            </a:r>
          </a:p>
        </p:txBody>
      </p:sp>
      <p:sp>
        <p:nvSpPr>
          <p:cNvPr id="8" name="ZoneTexte 7">
            <a:extLst>
              <a:ext uri="{FF2B5EF4-FFF2-40B4-BE49-F238E27FC236}">
                <a16:creationId xmlns:a16="http://schemas.microsoft.com/office/drawing/2014/main" id="{F7FD80A8-49CA-4991-BF26-4AF216CEFEF1}"/>
              </a:ext>
            </a:extLst>
          </p:cNvPr>
          <p:cNvSpPr txBox="1"/>
          <p:nvPr/>
        </p:nvSpPr>
        <p:spPr>
          <a:xfrm>
            <a:off x="6915704" y="2971800"/>
            <a:ext cx="914400" cy="914400"/>
          </a:xfrm>
          <a:prstGeom prst="rect">
            <a:avLst/>
          </a:prstGeom>
          <a:noFill/>
        </p:spPr>
        <p:txBody>
          <a:bodyPr wrap="square" rtlCol="0">
            <a:spAutoFit/>
          </a:bodyPr>
          <a:lstStyle/>
          <a:p>
            <a:endParaRPr lang="fr-FR" dirty="0"/>
          </a:p>
        </p:txBody>
      </p:sp>
      <p:sp>
        <p:nvSpPr>
          <p:cNvPr id="10" name="ZoneTexte 9">
            <a:extLst>
              <a:ext uri="{FF2B5EF4-FFF2-40B4-BE49-F238E27FC236}">
                <a16:creationId xmlns:a16="http://schemas.microsoft.com/office/drawing/2014/main" id="{E629F028-577E-4766-82E3-6A96B511352F}"/>
              </a:ext>
            </a:extLst>
          </p:cNvPr>
          <p:cNvSpPr txBox="1"/>
          <p:nvPr/>
        </p:nvSpPr>
        <p:spPr>
          <a:xfrm>
            <a:off x="900545" y="1884218"/>
            <a:ext cx="3810000" cy="1200329"/>
          </a:xfrm>
          <a:prstGeom prst="rect">
            <a:avLst/>
          </a:prstGeom>
          <a:noFill/>
        </p:spPr>
        <p:txBody>
          <a:bodyPr wrap="square" rtlCol="0">
            <a:spAutoFit/>
          </a:bodyPr>
          <a:lstStyle/>
          <a:p>
            <a:r>
              <a:rPr lang="fr-FR" sz="3600" b="1" dirty="0" err="1"/>
              <a:t>Number</a:t>
            </a:r>
            <a:r>
              <a:rPr lang="fr-FR" sz="3600" b="1" dirty="0"/>
              <a:t> one :</a:t>
            </a:r>
          </a:p>
          <a:p>
            <a:r>
              <a:rPr lang="fr-FR" sz="3600" b="1" i="1" dirty="0">
                <a:solidFill>
                  <a:srgbClr val="FF0000"/>
                </a:solidFill>
              </a:rPr>
              <a:t>Zip-boum !</a:t>
            </a:r>
          </a:p>
        </p:txBody>
      </p:sp>
      <p:pic>
        <p:nvPicPr>
          <p:cNvPr id="13" name="Image 12">
            <a:extLst>
              <a:ext uri="{FF2B5EF4-FFF2-40B4-BE49-F238E27FC236}">
                <a16:creationId xmlns:a16="http://schemas.microsoft.com/office/drawing/2014/main" id="{A2EF1AE3-1E6E-4252-AC74-AB08C8DCFD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5942" y="1376677"/>
            <a:ext cx="6012578" cy="5019046"/>
          </a:xfrm>
          <a:prstGeom prst="rect">
            <a:avLst/>
          </a:prstGeom>
        </p:spPr>
      </p:pic>
      <p:sp>
        <p:nvSpPr>
          <p:cNvPr id="14" name="ZoneTexte 13">
            <a:extLst>
              <a:ext uri="{FF2B5EF4-FFF2-40B4-BE49-F238E27FC236}">
                <a16:creationId xmlns:a16="http://schemas.microsoft.com/office/drawing/2014/main" id="{D89A44DE-60C1-4462-9F31-7B2F49D8A528}"/>
              </a:ext>
            </a:extLst>
          </p:cNvPr>
          <p:cNvSpPr txBox="1"/>
          <p:nvPr/>
        </p:nvSpPr>
        <p:spPr>
          <a:xfrm>
            <a:off x="762000" y="3761402"/>
            <a:ext cx="4243942" cy="1077218"/>
          </a:xfrm>
          <a:prstGeom prst="rect">
            <a:avLst/>
          </a:prstGeom>
          <a:noFill/>
        </p:spPr>
        <p:txBody>
          <a:bodyPr wrap="square" rtlCol="0">
            <a:spAutoFit/>
          </a:bodyPr>
          <a:lstStyle/>
          <a:p>
            <a:r>
              <a:rPr lang="fr-FR" sz="3200" dirty="0"/>
              <a:t>164 cas de </a:t>
            </a:r>
            <a:r>
              <a:rPr lang="fr-FR" sz="3200" b="1" dirty="0"/>
              <a:t>glissades</a:t>
            </a:r>
            <a:r>
              <a:rPr lang="fr-FR" sz="3200" dirty="0"/>
              <a:t> sur 495 accidents spéléo</a:t>
            </a:r>
          </a:p>
        </p:txBody>
      </p:sp>
      <p:sp>
        <p:nvSpPr>
          <p:cNvPr id="15" name="ZoneTexte 14">
            <a:extLst>
              <a:ext uri="{FF2B5EF4-FFF2-40B4-BE49-F238E27FC236}">
                <a16:creationId xmlns:a16="http://schemas.microsoft.com/office/drawing/2014/main" id="{A8D5EAF0-B8D1-4CF7-876D-453A5A02B676}"/>
              </a:ext>
            </a:extLst>
          </p:cNvPr>
          <p:cNvSpPr txBox="1"/>
          <p:nvPr/>
        </p:nvSpPr>
        <p:spPr>
          <a:xfrm>
            <a:off x="900545" y="5140036"/>
            <a:ext cx="3269673" cy="1077218"/>
          </a:xfrm>
          <a:prstGeom prst="rect">
            <a:avLst/>
          </a:prstGeom>
          <a:noFill/>
        </p:spPr>
        <p:txBody>
          <a:bodyPr wrap="square" rtlCol="0">
            <a:spAutoFit/>
          </a:bodyPr>
          <a:lstStyle/>
          <a:p>
            <a:r>
              <a:rPr lang="fr-FR" sz="3200" i="1" dirty="0"/>
              <a:t>Déjà un tiers des causes d’accidents</a:t>
            </a:r>
          </a:p>
        </p:txBody>
      </p:sp>
    </p:spTree>
    <p:extLst>
      <p:ext uri="{BB962C8B-B14F-4D97-AF65-F5344CB8AC3E}">
        <p14:creationId xmlns:p14="http://schemas.microsoft.com/office/powerpoint/2010/main" val="50199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wipe(down)">
                                      <p:cBhvr>
                                        <p:cTn id="20"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theme/theme1.xml><?xml version="1.0" encoding="utf-8"?>
<a:theme xmlns:a="http://schemas.openxmlformats.org/drawingml/2006/main" name="Base">
  <a:themeElements>
    <a:clrScheme name="Bas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TM03457444[[fn=Base]]</Template>
  <TotalTime>1058</TotalTime>
  <Words>2479</Words>
  <Application>Microsoft Office PowerPoint</Application>
  <PresentationFormat>Grand écran</PresentationFormat>
  <Paragraphs>259</Paragraphs>
  <Slides>28</Slides>
  <Notes>5</Notes>
  <HiddenSlides>1</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28</vt:i4>
      </vt:variant>
    </vt:vector>
  </HeadingPairs>
  <TitlesOfParts>
    <vt:vector size="33" baseType="lpstr">
      <vt:lpstr>Calibri</vt:lpstr>
      <vt:lpstr>Corbel</vt:lpstr>
      <vt:lpstr>Segoe UI Semibold</vt:lpstr>
      <vt:lpstr>Wingdings</vt:lpstr>
      <vt:lpstr>Base</vt:lpstr>
      <vt:lpstr>Causes d’accidents en spéléo</vt:lpstr>
      <vt:lpstr>Avertissement</vt:lpstr>
      <vt:lpstr>Quelles sources d’information ?</vt:lpstr>
      <vt:lpstr>Déclarations à l’assurance fédérale</vt:lpstr>
      <vt:lpstr>Deux analyses : 1983-1999 et 2000-2018</vt:lpstr>
      <vt:lpstr>2000-2018 : spéléo et canyonisme</vt:lpstr>
      <vt:lpstr>La parité, vraiment ?</vt:lpstr>
      <vt:lpstr>Et maintenant : Tamalou ?</vt:lpstr>
      <vt:lpstr>Et pourquoi ? Le TOP 5 du classement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On n’a pas le monopole…</vt:lpstr>
      <vt:lpstr>Présentation PowerPoint</vt:lpstr>
      <vt:lpstr>Présentation PowerPoint</vt:lpstr>
      <vt:lpstr>Présentation PowerPoint</vt:lpstr>
      <vt:lpstr>Outils de prévention des risques en spéléologie</vt:lpstr>
      <vt:lpstr>Le 3 x 3 Page 1</vt:lpstr>
      <vt:lpstr>Page 2</vt:lpstr>
      <vt:lpstr>Les niveaux de vigilance encadrés</vt:lpstr>
      <vt:lpstr>Pour aller plus loin…</vt:lpstr>
      <vt:lpstr>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Causes d’accidents en spéléo</dc:title>
  <dc:creator>r.limagne@gmail.com</dc:creator>
  <cp:lastModifiedBy>Hélène Mathias</cp:lastModifiedBy>
  <cp:revision>109</cp:revision>
  <dcterms:created xsi:type="dcterms:W3CDTF">2019-10-22T08:35:48Z</dcterms:created>
  <dcterms:modified xsi:type="dcterms:W3CDTF">2020-11-25T15:24:44Z</dcterms:modified>
</cp:coreProperties>
</file>