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0" r:id="rId3"/>
    <p:sldId id="258" r:id="rId4"/>
    <p:sldId id="293" r:id="rId5"/>
    <p:sldId id="294" r:id="rId6"/>
    <p:sldId id="295" r:id="rId7"/>
    <p:sldId id="296" r:id="rId8"/>
    <p:sldId id="297" r:id="rId9"/>
    <p:sldId id="305" r:id="rId10"/>
    <p:sldId id="300" r:id="rId11"/>
    <p:sldId id="304" r:id="rId12"/>
    <p:sldId id="28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23"/>
    <a:srgbClr val="00819B"/>
    <a:srgbClr val="C1440C"/>
    <a:srgbClr val="DAA600"/>
    <a:srgbClr val="C5F5FF"/>
    <a:srgbClr val="FACAB4"/>
    <a:srgbClr val="F7A681"/>
    <a:srgbClr val="C8DC0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3" autoAdjust="0"/>
    <p:restoredTop sz="94674" autoAdjust="0"/>
  </p:normalViewPr>
  <p:slideViewPr>
    <p:cSldViewPr snapToGrid="0">
      <p:cViewPr varScale="1">
        <p:scale>
          <a:sx n="78" d="100"/>
          <a:sy n="78" d="100"/>
        </p:scale>
        <p:origin x="396" y="84"/>
      </p:cViewPr>
      <p:guideLst>
        <p:guide orient="horz" pos="2160"/>
        <p:guide pos="3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62BC2DA-DD21-4E64-82F7-710A9282F8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C302C0-35D6-46FE-80AE-F9339B0E99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4BCDB-AE64-4F83-8779-BDFC29495F9E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54286-B22B-4EF9-A378-96C7939BC4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RL-20/04/20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28CDCF-7C88-4985-A22B-539942C89D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AE093-F095-4021-AEE7-6D1094CBCD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36483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2DF10-D4CD-43B7-8B4E-941F95E5A167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RL-20/04/20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5A9EF-12A3-444D-8145-ADBACD6728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7668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présentation est construite à partir de 2 documents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Le dossier de presse FFS 2021 : https://ffspeleo.fr/DossierDePresse</a:t>
            </a:r>
          </a:p>
          <a:p>
            <a:pPr marL="171450" indent="-171450">
              <a:buFontTx/>
              <a:buChar char="-"/>
            </a:pPr>
            <a:r>
              <a:rPr lang="fr-FR" dirty="0"/>
              <a:t>La présentation du projet fédéral fournie par Yannick Decker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Le projet fédéral en </a:t>
            </a:r>
            <a:r>
              <a:rPr lang="fr-FR" b="1" dirty="0"/>
              <a:t>version intégrale</a:t>
            </a:r>
            <a:r>
              <a:rPr lang="fr-FR" dirty="0"/>
              <a:t> est disponible au téléchargement : https://ffspeleo.fr/image/uploader/uploadify/article/pdf/21-projet_federal_2021-2025.pdf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Il est accompagné de son </a:t>
            </a:r>
            <a:r>
              <a:rPr lang="fr-FR" b="1" dirty="0"/>
              <a:t>plan d'action</a:t>
            </a:r>
            <a:r>
              <a:rPr lang="fr-FR" dirty="0"/>
              <a:t> : https://ffspeleo.fr/image/uploader/uploadify/article/pdf/21-plan_d_action_projet_federal_2021-2025.pdf</a:t>
            </a:r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RL-20/04/20</a:t>
            </a:r>
          </a:p>
        </p:txBody>
      </p:sp>
    </p:spTree>
    <p:extLst>
      <p:ext uri="{BB962C8B-B14F-4D97-AF65-F5344CB8AC3E}">
        <p14:creationId xmlns:p14="http://schemas.microsoft.com/office/powerpoint/2010/main" val="275615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40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1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7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2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61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2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2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93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773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750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2A125F4-8458-4FD2-AB53-0F72D91DF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2" y="4079913"/>
            <a:ext cx="1744894" cy="16788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EF25880-8370-4AF6-A7A8-50FB416DE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581" y="929390"/>
            <a:ext cx="10432473" cy="2256087"/>
          </a:xfrm>
        </p:spPr>
        <p:txBody>
          <a:bodyPr>
            <a:normAutofit/>
          </a:bodyPr>
          <a:lstStyle/>
          <a:p>
            <a:r>
              <a:rPr lang="fr-FR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projet fédéral</a:t>
            </a:r>
            <a:br>
              <a:rPr lang="fr-FR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fr-FR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2021 - 2025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AFDAAB-9CD3-4F1F-ADD7-0DD34E80A2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212621" y="6568717"/>
            <a:ext cx="1045640" cy="2495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30/10/24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24BB0B3-2521-4734-929F-D1FC5C1B42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509" y="4167470"/>
            <a:ext cx="1657975" cy="14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4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B5C4AB-A47C-4F6B-B4B5-4D841F9E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Trois Leviers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483556-D4C2-4953-A237-6344A9540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379" y="4154520"/>
            <a:ext cx="9932573" cy="1363806"/>
          </a:xfrm>
          <a:noFill/>
        </p:spPr>
        <p:txBody>
          <a:bodyPr wrap="none" rtlCol="0">
            <a:spAutoFit/>
          </a:bodyPr>
          <a:lstStyle/>
          <a:p>
            <a:pPr defTabSz="457200"/>
            <a:endParaRPr lang="fr-FR" sz="1800" b="1" dirty="0">
              <a:solidFill>
                <a:schemeClr val="tx1"/>
              </a:solidFill>
            </a:endParaRPr>
          </a:p>
          <a:p>
            <a:pPr defTabSz="457200"/>
            <a:r>
              <a:rPr lang="fr-FR" sz="1800" b="1" dirty="0">
                <a:solidFill>
                  <a:schemeClr val="tx1"/>
                </a:solidFill>
              </a:rPr>
              <a:t>à actionner pour accompagner et appuyer la bonne réalisation de ces objectifs</a:t>
            </a:r>
          </a:p>
        </p:txBody>
      </p:sp>
    </p:spTree>
    <p:extLst>
      <p:ext uri="{BB962C8B-B14F-4D97-AF65-F5344CB8AC3E}">
        <p14:creationId xmlns:p14="http://schemas.microsoft.com/office/powerpoint/2010/main" val="1439596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542C5B-113C-48FD-AFA1-24E3BEF1E475}"/>
              </a:ext>
            </a:extLst>
          </p:cNvPr>
          <p:cNvSpPr/>
          <p:nvPr/>
        </p:nvSpPr>
        <p:spPr>
          <a:xfrm>
            <a:off x="182880" y="196948"/>
            <a:ext cx="11830929" cy="64570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49FE81-D645-41FD-B3F8-8BB45C4AF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214312"/>
            <a:ext cx="4533900" cy="64293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10153C3-5D54-44E4-9D7D-116844D13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07" y="721963"/>
            <a:ext cx="11844000" cy="29154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413ED21-F097-4FB9-9890-FA30D185A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20" y="1505757"/>
            <a:ext cx="11844000" cy="39441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42E5BE8-FEDA-42B9-A7E4-2F461C265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55" y="2916021"/>
            <a:ext cx="11844000" cy="37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1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5BE15C7-EC31-47C2-90BE-C3EB7D0EE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2" y="4079913"/>
            <a:ext cx="1744894" cy="16788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C94E2B-1F0A-4CAD-B28F-61BAF6E3B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FIN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177B90-3821-42C0-8DBA-D877BDBE73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509" y="4167470"/>
            <a:ext cx="1657975" cy="14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7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8E8B31-F8E2-4717-9D14-215907E7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Avertissement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D02DB8-4126-4992-971E-6E50EF65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10692685" cy="4038600"/>
          </a:xfrm>
        </p:spPr>
        <p:txBody>
          <a:bodyPr/>
          <a:lstStyle/>
          <a:p>
            <a:pPr marL="360000" indent="-360000">
              <a:lnSpc>
                <a:spcPct val="100000"/>
              </a:lnSpc>
              <a:buSzPct val="120000"/>
              <a:buBlip>
                <a:blip r:embed="rId2"/>
              </a:buBlip>
            </a:pPr>
            <a:r>
              <a:rPr lang="fr-FR" dirty="0">
                <a:solidFill>
                  <a:schemeClr val="tx1"/>
                </a:solidFill>
              </a:rPr>
              <a:t>Ce diaporama de formation est mis à disposition par l'Ecole Française de Spéléologie.</a:t>
            </a:r>
          </a:p>
          <a:p>
            <a:pPr marL="360000" indent="-360000">
              <a:lnSpc>
                <a:spcPct val="100000"/>
              </a:lnSpc>
              <a:buSzPct val="120000"/>
              <a:buBlip>
                <a:blip r:embed="rId2"/>
              </a:buBlip>
            </a:pPr>
            <a:r>
              <a:rPr lang="fr-FR" dirty="0">
                <a:solidFill>
                  <a:schemeClr val="tx1"/>
                </a:solidFill>
              </a:rPr>
              <a:t>Il est destiné à la formation des cadres en spéléologie.</a:t>
            </a:r>
          </a:p>
          <a:p>
            <a:pPr marL="360000" indent="-360000">
              <a:lnSpc>
                <a:spcPct val="100000"/>
              </a:lnSpc>
              <a:buSzPct val="120000"/>
              <a:buBlip>
                <a:blip r:embed="rId2"/>
              </a:buBlip>
            </a:pPr>
            <a:endParaRPr lang="fr-FR" dirty="0">
              <a:solidFill>
                <a:schemeClr val="tx1"/>
              </a:solidFill>
            </a:endParaRPr>
          </a:p>
          <a:p>
            <a:pPr marL="360000" indent="-360000">
              <a:lnSpc>
                <a:spcPct val="100000"/>
              </a:lnSpc>
              <a:buSzPct val="120000"/>
              <a:buBlip>
                <a:blip r:embed="rId2"/>
              </a:buBlip>
            </a:pPr>
            <a:r>
              <a:rPr lang="fr-FR" dirty="0">
                <a:solidFill>
                  <a:schemeClr val="tx1"/>
                </a:solidFill>
              </a:rPr>
              <a:t>L'EFS demande aux utilisateurs de bien vouloir éviter de diffuser des versions modifiées.</a:t>
            </a:r>
          </a:p>
          <a:p>
            <a:pPr marL="360000" indent="-360000">
              <a:lnSpc>
                <a:spcPct val="100000"/>
              </a:lnSpc>
              <a:buSzPct val="120000"/>
              <a:buBlip>
                <a:blip r:embed="rId2"/>
              </a:buBlip>
            </a:pPr>
            <a:r>
              <a:rPr lang="fr-FR" dirty="0">
                <a:solidFill>
                  <a:schemeClr val="tx1"/>
                </a:solidFill>
              </a:rPr>
              <a:t>La dernière version à jour est téléchargeable sur le site internet de l'EFS.</a:t>
            </a:r>
          </a:p>
          <a:p>
            <a:pPr marL="360000" indent="-360000">
              <a:lnSpc>
                <a:spcPct val="100000"/>
              </a:lnSpc>
              <a:buSzPct val="120000"/>
              <a:buBlip>
                <a:blip r:embed="rId2"/>
              </a:buBlip>
            </a:pPr>
            <a:r>
              <a:rPr lang="fr-FR" dirty="0">
                <a:solidFill>
                  <a:schemeClr val="tx1"/>
                </a:solidFill>
              </a:rPr>
              <a:t>Toute question ou proposition d'évolution est à envoyer à formations@ffspeleo.fr</a:t>
            </a:r>
          </a:p>
          <a:p>
            <a:pPr marL="360000" indent="-360000">
              <a:lnSpc>
                <a:spcPct val="100000"/>
              </a:lnSpc>
              <a:buSzPct val="120000"/>
              <a:buBlip>
                <a:blip r:embed="rId2"/>
              </a:buBlip>
            </a:pPr>
            <a:endParaRPr lang="fr-FR" dirty="0">
              <a:solidFill>
                <a:schemeClr val="tx1"/>
              </a:solidFill>
            </a:endParaRPr>
          </a:p>
          <a:p>
            <a:pPr marL="360000" indent="-360000">
              <a:lnSpc>
                <a:spcPct val="100000"/>
              </a:lnSpc>
              <a:buSzPct val="120000"/>
              <a:buBlip>
                <a:blip r:embed="rId2"/>
              </a:buBlip>
            </a:pPr>
            <a:r>
              <a:rPr lang="fr-FR" dirty="0">
                <a:solidFill>
                  <a:schemeClr val="tx1"/>
                </a:solidFill>
              </a:rPr>
              <a:t>Des notes sont insérées sous les diapositives à l'attention du présentateur.</a:t>
            </a:r>
          </a:p>
        </p:txBody>
      </p:sp>
    </p:spTree>
    <p:extLst>
      <p:ext uri="{BB962C8B-B14F-4D97-AF65-F5344CB8AC3E}">
        <p14:creationId xmlns:p14="http://schemas.microsoft.com/office/powerpoint/2010/main" val="96581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A45E18-BD35-4010-BDFC-105090D2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 programme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283C35-3924-4134-8278-0649A9B0C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chemeClr val="tx1"/>
                </a:solidFill>
              </a:rPr>
              <a:t>Eléments clés de la FFS :</a:t>
            </a:r>
          </a:p>
          <a:p>
            <a:pPr lvl="1"/>
            <a:r>
              <a:rPr lang="fr-FR" sz="3000" dirty="0">
                <a:solidFill>
                  <a:schemeClr val="tx1"/>
                </a:solidFill>
              </a:rPr>
              <a:t>La fédération en chiffres</a:t>
            </a:r>
          </a:p>
          <a:p>
            <a:pPr lvl="1"/>
            <a:r>
              <a:rPr lang="fr-FR" sz="3000" dirty="0">
                <a:solidFill>
                  <a:schemeClr val="tx1"/>
                </a:solidFill>
              </a:rPr>
              <a:t>Rôle de la FFS</a:t>
            </a:r>
          </a:p>
          <a:p>
            <a:pPr lvl="1"/>
            <a:r>
              <a:rPr lang="fr-FR" sz="3000" dirty="0">
                <a:solidFill>
                  <a:schemeClr val="tx1"/>
                </a:solidFill>
              </a:rPr>
              <a:t>Valeurs de la FFS</a:t>
            </a:r>
          </a:p>
          <a:p>
            <a:r>
              <a:rPr lang="fr-FR" sz="3200" dirty="0">
                <a:solidFill>
                  <a:schemeClr val="tx1"/>
                </a:solidFill>
              </a:rPr>
              <a:t>Objectifs du projet fédéral 2021-2025</a:t>
            </a:r>
          </a:p>
          <a:p>
            <a:r>
              <a:rPr lang="fr-FR" sz="3200" dirty="0">
                <a:solidFill>
                  <a:schemeClr val="tx1"/>
                </a:solidFill>
              </a:rPr>
              <a:t>Trois leviers à actionner</a:t>
            </a:r>
          </a:p>
        </p:txBody>
      </p:sp>
    </p:spTree>
    <p:extLst>
      <p:ext uri="{BB962C8B-B14F-4D97-AF65-F5344CB8AC3E}">
        <p14:creationId xmlns:p14="http://schemas.microsoft.com/office/powerpoint/2010/main" val="145882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6A7B1C-5D5B-4203-93AA-F1FA387A1D70}"/>
              </a:ext>
            </a:extLst>
          </p:cNvPr>
          <p:cNvSpPr txBox="1">
            <a:spLocks/>
          </p:cNvSpPr>
          <p:nvPr/>
        </p:nvSpPr>
        <p:spPr>
          <a:xfrm>
            <a:off x="432486" y="362462"/>
            <a:ext cx="11376000" cy="7125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fédération en chiffres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9A12E6C-B2C2-4CEF-9E43-7A8FDFF2A145}"/>
              </a:ext>
            </a:extLst>
          </p:cNvPr>
          <p:cNvGrpSpPr/>
          <p:nvPr/>
        </p:nvGrpSpPr>
        <p:grpSpPr>
          <a:xfrm>
            <a:off x="1615661" y="1520089"/>
            <a:ext cx="9000000" cy="4380659"/>
            <a:chOff x="1615661" y="1520089"/>
            <a:chExt cx="9000000" cy="4380659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28A97B8-35DC-4A64-90C3-45480A76E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5661" y="1520089"/>
              <a:ext cx="9000000" cy="4380659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19C60F90-4E5B-49CB-B2BD-FB272327C578}"/>
                </a:ext>
              </a:extLst>
            </p:cNvPr>
            <p:cNvSpPr txBox="1"/>
            <p:nvPr/>
          </p:nvSpPr>
          <p:spPr>
            <a:xfrm>
              <a:off x="2629895" y="5437189"/>
              <a:ext cx="29386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écoles départementales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DC855F4-EC29-4043-8A0B-772F925A190A}"/>
                </a:ext>
              </a:extLst>
            </p:cNvPr>
            <p:cNvSpPr txBox="1"/>
            <p:nvPr/>
          </p:nvSpPr>
          <p:spPr>
            <a:xfrm>
              <a:off x="2514975" y="4246560"/>
              <a:ext cx="30476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comités départementaux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0EEDF83-C76B-40A6-8B7E-3527B8E2E638}"/>
                </a:ext>
              </a:extLst>
            </p:cNvPr>
            <p:cNvSpPr txBox="1"/>
            <p:nvPr/>
          </p:nvSpPr>
          <p:spPr>
            <a:xfrm>
              <a:off x="4411068" y="2803516"/>
              <a:ext cx="11544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licenciés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29AC8BD-A218-4C93-9C6A-25F6307C882E}"/>
                </a:ext>
              </a:extLst>
            </p:cNvPr>
            <p:cNvSpPr txBox="1"/>
            <p:nvPr/>
          </p:nvSpPr>
          <p:spPr>
            <a:xfrm>
              <a:off x="6254151" y="5441432"/>
              <a:ext cx="17325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commissions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FA1CBF5-7421-4111-B73F-0AA3B12778D4}"/>
                </a:ext>
              </a:extLst>
            </p:cNvPr>
            <p:cNvSpPr txBox="1"/>
            <p:nvPr/>
          </p:nvSpPr>
          <p:spPr>
            <a:xfrm>
              <a:off x="6254140" y="4252394"/>
              <a:ext cx="22525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comités régionaux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27D696F-7F1B-466B-8D58-5DDB3F6C4F7A}"/>
                </a:ext>
              </a:extLst>
            </p:cNvPr>
            <p:cNvSpPr txBox="1"/>
            <p:nvPr/>
          </p:nvSpPr>
          <p:spPr>
            <a:xfrm>
              <a:off x="6254149" y="2802624"/>
              <a:ext cx="416143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clubs répartis dans toute la France dont les DROM - COM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8D02AD44-55B3-41D3-8D8D-26C35352C18D}"/>
              </a:ext>
            </a:extLst>
          </p:cNvPr>
          <p:cNvSpPr txBox="1"/>
          <p:nvPr/>
        </p:nvSpPr>
        <p:spPr>
          <a:xfrm>
            <a:off x="1620253" y="1443789"/>
            <a:ext cx="132600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tx2"/>
                </a:solidFill>
                <a:latin typeface="Verdana Pro Light" panose="020B0304030504040204" pitchFamily="34" charset="0"/>
              </a:rPr>
              <a:t>2024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7173BC8-F110-4B4F-9FFB-74A11F60596D}"/>
              </a:ext>
            </a:extLst>
          </p:cNvPr>
          <p:cNvSpPr txBox="1"/>
          <p:nvPr/>
        </p:nvSpPr>
        <p:spPr>
          <a:xfrm>
            <a:off x="3803031" y="2133073"/>
            <a:ext cx="1761233" cy="738664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tx2"/>
                </a:solidFill>
                <a:latin typeface="Verdana Pro Light" panose="020B0304030504040204" pitchFamily="34" charset="0"/>
              </a:defRPr>
            </a:lvl1pPr>
          </a:lstStyle>
          <a:p>
            <a:r>
              <a:rPr lang="fr-FR" sz="4800" b="1" dirty="0">
                <a:solidFill>
                  <a:schemeClr val="accent1"/>
                </a:solidFill>
                <a:latin typeface="Verdana Pro Semibold" panose="020B0704030504040204" pitchFamily="34" charset="0"/>
              </a:rPr>
              <a:t>7400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4BDDAF-1121-417F-990B-C25FF396D390}"/>
              </a:ext>
            </a:extLst>
          </p:cNvPr>
          <p:cNvSpPr txBox="1"/>
          <p:nvPr/>
        </p:nvSpPr>
        <p:spPr>
          <a:xfrm>
            <a:off x="4644978" y="3585025"/>
            <a:ext cx="953320" cy="738664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tx2"/>
                </a:solidFill>
                <a:latin typeface="Verdana Pro Light" panose="020B0304030504040204" pitchFamily="34" charset="0"/>
              </a:defRPr>
            </a:lvl1pPr>
          </a:lstStyle>
          <a:p>
            <a:r>
              <a:rPr lang="fr-FR" sz="4800" b="1" dirty="0">
                <a:solidFill>
                  <a:schemeClr val="accent1"/>
                </a:solidFill>
                <a:latin typeface="Verdana Pro Semibold" panose="020B0704030504040204" pitchFamily="34" charset="0"/>
              </a:rPr>
              <a:t>76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738A923-546E-4E42-9BF4-00046C5572C0}"/>
              </a:ext>
            </a:extLst>
          </p:cNvPr>
          <p:cNvSpPr txBox="1"/>
          <p:nvPr/>
        </p:nvSpPr>
        <p:spPr>
          <a:xfrm>
            <a:off x="6221443" y="3585025"/>
            <a:ext cx="953320" cy="738664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tx2"/>
                </a:solidFill>
                <a:latin typeface="Verdana Pro Light" panose="020B0304030504040204" pitchFamily="34" charset="0"/>
              </a:defRPr>
            </a:lvl1pPr>
          </a:lstStyle>
          <a:p>
            <a:r>
              <a:rPr lang="fr-FR" sz="4800" b="1" dirty="0">
                <a:solidFill>
                  <a:schemeClr val="accent1"/>
                </a:solidFill>
                <a:latin typeface="Verdana Pro Semibold" panose="020B0704030504040204" pitchFamily="34" charset="0"/>
              </a:rPr>
              <a:t>13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C7E8098-065C-48E3-8079-591AF12E09E1}"/>
              </a:ext>
            </a:extLst>
          </p:cNvPr>
          <p:cNvSpPr txBox="1"/>
          <p:nvPr/>
        </p:nvSpPr>
        <p:spPr>
          <a:xfrm>
            <a:off x="6221443" y="4773571"/>
            <a:ext cx="953320" cy="738664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tx2"/>
                </a:solidFill>
                <a:latin typeface="Verdana Pro Light" panose="020B0304030504040204" pitchFamily="34" charset="0"/>
              </a:defRPr>
            </a:lvl1pPr>
          </a:lstStyle>
          <a:p>
            <a:r>
              <a:rPr lang="fr-FR" sz="4800" b="1" dirty="0">
                <a:solidFill>
                  <a:schemeClr val="accent1"/>
                </a:solidFill>
                <a:latin typeface="Verdana Pro Semibold" panose="020B0704030504040204" pitchFamily="34" charset="0"/>
              </a:rPr>
              <a:t>17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0B6B4A3-48E3-40CC-A6B5-618F996DC4E9}"/>
              </a:ext>
            </a:extLst>
          </p:cNvPr>
          <p:cNvSpPr txBox="1"/>
          <p:nvPr/>
        </p:nvSpPr>
        <p:spPr>
          <a:xfrm>
            <a:off x="4619994" y="4773571"/>
            <a:ext cx="953320" cy="738664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tx2"/>
                </a:solidFill>
                <a:latin typeface="Verdana Pro Light" panose="020B0304030504040204" pitchFamily="34" charset="0"/>
              </a:defRPr>
            </a:lvl1pPr>
          </a:lstStyle>
          <a:p>
            <a:r>
              <a:rPr lang="fr-FR" sz="4800" b="1" dirty="0">
                <a:solidFill>
                  <a:schemeClr val="accent1"/>
                </a:solidFill>
                <a:latin typeface="Verdana Pro Semibold" panose="020B0704030504040204" pitchFamily="34" charset="0"/>
              </a:rPr>
              <a:t>28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E3D3439-2E41-4910-8723-49E178FA6079}"/>
              </a:ext>
            </a:extLst>
          </p:cNvPr>
          <p:cNvSpPr txBox="1"/>
          <p:nvPr/>
        </p:nvSpPr>
        <p:spPr>
          <a:xfrm>
            <a:off x="6223942" y="2133073"/>
            <a:ext cx="1357276" cy="738664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tx2"/>
                </a:solidFill>
                <a:latin typeface="Verdana Pro Light" panose="020B0304030504040204" pitchFamily="34" charset="0"/>
              </a:defRPr>
            </a:lvl1pPr>
          </a:lstStyle>
          <a:p>
            <a:r>
              <a:rPr lang="fr-FR" sz="4800" b="1" dirty="0">
                <a:solidFill>
                  <a:schemeClr val="accent1"/>
                </a:solidFill>
                <a:latin typeface="Verdana Pro Semibold" panose="020B0704030504040204" pitchFamily="34" charset="0"/>
              </a:rPr>
              <a:t>377</a:t>
            </a:r>
          </a:p>
        </p:txBody>
      </p:sp>
    </p:spTree>
    <p:extLst>
      <p:ext uri="{BB962C8B-B14F-4D97-AF65-F5344CB8AC3E}">
        <p14:creationId xmlns:p14="http://schemas.microsoft.com/office/powerpoint/2010/main" val="318193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542C5B-113C-48FD-AFA1-24E3BEF1E475}"/>
              </a:ext>
            </a:extLst>
          </p:cNvPr>
          <p:cNvSpPr/>
          <p:nvPr/>
        </p:nvSpPr>
        <p:spPr>
          <a:xfrm>
            <a:off x="182880" y="196948"/>
            <a:ext cx="11830929" cy="64570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85F039-47E7-4657-8A80-1D06D9267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175" y="204787"/>
            <a:ext cx="862965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5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BFE26A8-AE0D-4BFB-942A-ACF54888F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61" y="1443037"/>
            <a:ext cx="11700000" cy="497185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421621F-DE13-4709-B012-DC53EBED3252}"/>
              </a:ext>
            </a:extLst>
          </p:cNvPr>
          <p:cNvSpPr txBox="1">
            <a:spLocks/>
          </p:cNvSpPr>
          <p:nvPr/>
        </p:nvSpPr>
        <p:spPr>
          <a:xfrm>
            <a:off x="432486" y="362462"/>
            <a:ext cx="11376000" cy="7125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FFS – Son rôle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822A402-936B-408C-A65B-B5064A920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766" y="462114"/>
            <a:ext cx="2218019" cy="19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0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3421621F-DE13-4709-B012-DC53EBED3252}"/>
              </a:ext>
            </a:extLst>
          </p:cNvPr>
          <p:cNvSpPr txBox="1">
            <a:spLocks/>
          </p:cNvSpPr>
          <p:nvPr/>
        </p:nvSpPr>
        <p:spPr>
          <a:xfrm>
            <a:off x="432486" y="362462"/>
            <a:ext cx="11376000" cy="7125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FFS – Ses valeurs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DFBDE08-E09F-40DE-9109-61032FC37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31" y="1362075"/>
            <a:ext cx="6838950" cy="41338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64DDE4-4C05-4E60-A095-8209AC9BEC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715" y="3187635"/>
            <a:ext cx="4481646" cy="335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67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548CD9-2B67-488F-B1B0-BD308FD0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303" y="1173575"/>
            <a:ext cx="9966960" cy="2926080"/>
          </a:xfrm>
        </p:spPr>
        <p:txBody>
          <a:bodyPr/>
          <a:lstStyle/>
          <a:p>
            <a:r>
              <a:rPr lang="fr-FR" dirty="0"/>
              <a:t>objectifs du</a:t>
            </a:r>
            <a:br>
              <a:rPr lang="fr-FR" dirty="0"/>
            </a:br>
            <a:r>
              <a:rPr lang="fr-FR" dirty="0"/>
              <a:t>projet fédéral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22CD63-34A3-4D8E-B578-FF9922F5C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2021 - 2025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D6517E-C884-4313-A231-331D1E67FDB2}"/>
              </a:ext>
            </a:extLst>
          </p:cNvPr>
          <p:cNvSpPr txBox="1"/>
          <p:nvPr/>
        </p:nvSpPr>
        <p:spPr>
          <a:xfrm>
            <a:off x="1482286" y="4971245"/>
            <a:ext cx="9230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Ce projet porte nos ambitions pour la spéléologie, le canyonisme et la plongée souterraine et s'inscrit dans une volonté de proposer, promouvoir et garantir à nos adhérents</a:t>
            </a:r>
          </a:p>
          <a:p>
            <a:pPr algn="ctr"/>
            <a:r>
              <a:rPr lang="fr-FR" b="1" dirty="0"/>
              <a:t>une qualité de pratique libre et respectueuse de la nature.</a:t>
            </a:r>
          </a:p>
        </p:txBody>
      </p:sp>
    </p:spTree>
    <p:extLst>
      <p:ext uri="{BB962C8B-B14F-4D97-AF65-F5344CB8AC3E}">
        <p14:creationId xmlns:p14="http://schemas.microsoft.com/office/powerpoint/2010/main" val="1370599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542C5B-113C-48FD-AFA1-24E3BEF1E475}"/>
              </a:ext>
            </a:extLst>
          </p:cNvPr>
          <p:cNvSpPr/>
          <p:nvPr/>
        </p:nvSpPr>
        <p:spPr>
          <a:xfrm>
            <a:off x="182880" y="196948"/>
            <a:ext cx="11830929" cy="64570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38B8D8-0D92-4FA1-A45D-CC4588709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5" y="214312"/>
            <a:ext cx="4552950" cy="64293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A707758-38F7-41DF-8178-1089F0B4B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69" y="385015"/>
            <a:ext cx="11847600" cy="46598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FD81BAF-56BD-49EF-81B8-B9C636A3D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54" y="2261433"/>
            <a:ext cx="11844000" cy="40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0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2464</TotalTime>
  <Words>324</Words>
  <Application>Microsoft Office PowerPoint</Application>
  <PresentationFormat>Grand écran</PresentationFormat>
  <Paragraphs>50</Paragraphs>
  <Slides>12</Slides>
  <Notes>1</Notes>
  <HiddenSlides>2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Calibri</vt:lpstr>
      <vt:lpstr>Century Gothic</vt:lpstr>
      <vt:lpstr>Corbel</vt:lpstr>
      <vt:lpstr>Segoe UI Semibold</vt:lpstr>
      <vt:lpstr>Verdana Pro Light</vt:lpstr>
      <vt:lpstr>Verdana Pro Semibold</vt:lpstr>
      <vt:lpstr>Base</vt:lpstr>
      <vt:lpstr>projet fédéral 2021 - 2025</vt:lpstr>
      <vt:lpstr>Avertissement</vt:lpstr>
      <vt:lpstr>Au programme</vt:lpstr>
      <vt:lpstr>Présentation PowerPoint</vt:lpstr>
      <vt:lpstr>Présentation PowerPoint</vt:lpstr>
      <vt:lpstr>Présentation PowerPoint</vt:lpstr>
      <vt:lpstr>Présentation PowerPoint</vt:lpstr>
      <vt:lpstr>objectifs du projet fédéral</vt:lpstr>
      <vt:lpstr>Présentation PowerPoint</vt:lpstr>
      <vt:lpstr>Trois Leviers</vt:lpstr>
      <vt:lpstr>Présentation PowerPoint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d’accidents en spéléo</dc:title>
  <dc:creator>r.limagne@gmail.com</dc:creator>
  <cp:lastModifiedBy>Hélène Mathias</cp:lastModifiedBy>
  <cp:revision>288</cp:revision>
  <dcterms:created xsi:type="dcterms:W3CDTF">2019-10-22T08:35:48Z</dcterms:created>
  <dcterms:modified xsi:type="dcterms:W3CDTF">2025-04-22T10:20:40Z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593b6e-8994-43c5-a486-e951b5f02cec_Enabled">
    <vt:lpwstr>True</vt:lpwstr>
  </property>
  <property fmtid="{D5CDD505-2E9C-101B-9397-08002B2CF9AE}" pid="3" name="MSIP_Label_a4593b6e-8994-43c5-a486-e951b5f02cec_SiteId">
    <vt:lpwstr>329e91b0-e21f-48fb-a071-456717ecc28e</vt:lpwstr>
  </property>
  <property fmtid="{D5CDD505-2E9C-101B-9397-08002B2CF9AE}" pid="4" name="MSIP_Label_a4593b6e-8994-43c5-a486-e951b5f02cec_Owner">
    <vt:lpwstr>helene.mathias@total.com</vt:lpwstr>
  </property>
  <property fmtid="{D5CDD505-2E9C-101B-9397-08002B2CF9AE}" pid="5" name="MSIP_Label_a4593b6e-8994-43c5-a486-e951b5f02cec_SetDate">
    <vt:lpwstr>2020-11-01T19:37:57.0055965Z</vt:lpwstr>
  </property>
  <property fmtid="{D5CDD505-2E9C-101B-9397-08002B2CF9AE}" pid="6" name="MSIP_Label_a4593b6e-8994-43c5-a486-e951b5f02cec_Name">
    <vt:lpwstr>Public</vt:lpwstr>
  </property>
  <property fmtid="{D5CDD505-2E9C-101B-9397-08002B2CF9AE}" pid="7" name="MSIP_Label_a4593b6e-8994-43c5-a486-e951b5f02cec_Application">
    <vt:lpwstr>Microsoft Azure Information Protection</vt:lpwstr>
  </property>
  <property fmtid="{D5CDD505-2E9C-101B-9397-08002B2CF9AE}" pid="8" name="MSIP_Label_a4593b6e-8994-43c5-a486-e951b5f02cec_ActionId">
    <vt:lpwstr>c0c4cb71-1297-49fa-b1dd-afb41edca223</vt:lpwstr>
  </property>
  <property fmtid="{D5CDD505-2E9C-101B-9397-08002B2CF9AE}" pid="9" name="MSIP_Label_a4593b6e-8994-43c5-a486-e951b5f02cec_Extended_MSFT_Method">
    <vt:lpwstr>Manual</vt:lpwstr>
  </property>
  <property fmtid="{D5CDD505-2E9C-101B-9397-08002B2CF9AE}" pid="10" name="Sensitivity">
    <vt:lpwstr>Public</vt:lpwstr>
  </property>
</Properties>
</file>